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9.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1"/>
  </p:notesMasterIdLst>
  <p:sldIdLst>
    <p:sldId id="278" r:id="rId5"/>
    <p:sldId id="745" r:id="rId6"/>
    <p:sldId id="753" r:id="rId7"/>
    <p:sldId id="754" r:id="rId8"/>
    <p:sldId id="259" r:id="rId9"/>
    <p:sldId id="756" r:id="rId10"/>
    <p:sldId id="746" r:id="rId11"/>
    <p:sldId id="362" r:id="rId12"/>
    <p:sldId id="751" r:id="rId13"/>
    <p:sldId id="369" r:id="rId14"/>
    <p:sldId id="750" r:id="rId15"/>
    <p:sldId id="749" r:id="rId16"/>
    <p:sldId id="748" r:id="rId17"/>
    <p:sldId id="757" r:id="rId18"/>
    <p:sldId id="758" r:id="rId19"/>
    <p:sldId id="28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5" clrIdx="0">
    <p:extLst>
      <p:ext uri="{19B8F6BF-5375-455C-9EA6-DF929625EA0E}">
        <p15:presenceInfo xmlns:p15="http://schemas.microsoft.com/office/powerpoint/2012/main" userId="Microsoft Office User" providerId="None"/>
      </p:ext>
    </p:extLst>
  </p:cmAuthor>
  <p:cmAuthor id="2" name="Jane Kitonga" initials="JK" lastIdx="1" clrIdx="1">
    <p:extLst>
      <p:ext uri="{19B8F6BF-5375-455C-9EA6-DF929625EA0E}">
        <p15:presenceInfo xmlns:p15="http://schemas.microsoft.com/office/powerpoint/2012/main" userId="S-1-5-21-2749913226-3945343149-1393762777-496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0000FF"/>
    <a:srgbClr val="DC1312"/>
    <a:srgbClr val="990000"/>
    <a:srgbClr val="FFCC00"/>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878" autoAdjust="0"/>
    <p:restoredTop sz="94632"/>
  </p:normalViewPr>
  <p:slideViewPr>
    <p:cSldViewPr snapToGrid="0" snapToObjects="1">
      <p:cViewPr varScale="1">
        <p:scale>
          <a:sx n="72" d="100"/>
          <a:sy n="72" d="100"/>
        </p:scale>
        <p:origin x="80" y="336"/>
      </p:cViewPr>
      <p:guideLst/>
    </p:cSldViewPr>
  </p:slideViewPr>
  <p:notesTextViewPr>
    <p:cViewPr>
      <p:scale>
        <a:sx n="1" d="1"/>
        <a:sy n="1" d="1"/>
      </p:scale>
      <p:origin x="0" y="0"/>
    </p:cViewPr>
  </p:notesTextViewPr>
  <p:sorterViewPr>
    <p:cViewPr>
      <p:scale>
        <a:sx n="131" d="100"/>
        <a:sy n="131"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886833-0EEB-48EE-A9C0-4C756E76827F}" type="datetimeFigureOut">
              <a:rPr lang="en-US" smtClean="0"/>
              <a:t>7/5/2024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6E7BE1-A5E6-449A-BA07-AE2C099449D1}" type="slidenum">
              <a:rPr lang="en-US" smtClean="0"/>
              <a:t>‹#›</a:t>
            </a:fld>
            <a:endParaRPr lang="en-US"/>
          </a:p>
        </p:txBody>
      </p:sp>
    </p:spTree>
    <p:extLst>
      <p:ext uri="{BB962C8B-B14F-4D97-AF65-F5344CB8AC3E}">
        <p14:creationId xmlns:p14="http://schemas.microsoft.com/office/powerpoint/2010/main" val="2563182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DF288821-E1A4-4AB2-A79F-7C0E355F21CE}" type="slidenum">
              <a:rPr lang="en-US" altLang="en-US" smtClean="0"/>
              <a:pPr/>
              <a:t>8</a:t>
            </a:fld>
            <a:endParaRPr lang="en-US" altLang="en-US" dirty="0"/>
          </a:p>
        </p:txBody>
      </p:sp>
    </p:spTree>
    <p:extLst>
      <p:ext uri="{BB962C8B-B14F-4D97-AF65-F5344CB8AC3E}">
        <p14:creationId xmlns:p14="http://schemas.microsoft.com/office/powerpoint/2010/main" val="1504496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DF288821-E1A4-4AB2-A79F-7C0E355F21CE}" type="slidenum">
              <a:rPr lang="en-US" altLang="en-US" smtClean="0"/>
              <a:pPr/>
              <a:t>10</a:t>
            </a:fld>
            <a:endParaRPr lang="en-US" altLang="en-US" dirty="0"/>
          </a:p>
        </p:txBody>
      </p:sp>
    </p:spTree>
    <p:extLst>
      <p:ext uri="{BB962C8B-B14F-4D97-AF65-F5344CB8AC3E}">
        <p14:creationId xmlns:p14="http://schemas.microsoft.com/office/powerpoint/2010/main" val="3648112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4461F-8898-1F4C-B6DF-BB7F5C38367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A187DDA-207E-F248-9093-9C8BAC2FC0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1356709-4F9F-684B-B5E6-9BBDDBCBB13F}"/>
              </a:ext>
            </a:extLst>
          </p:cNvPr>
          <p:cNvSpPr>
            <a:spLocks noGrp="1"/>
          </p:cNvSpPr>
          <p:nvPr>
            <p:ph type="dt" sz="half" idx="10"/>
          </p:nvPr>
        </p:nvSpPr>
        <p:spPr/>
        <p:txBody>
          <a:bodyPr/>
          <a:lstStyle/>
          <a:p>
            <a:fld id="{7632485E-49B4-DC4D-BD74-77BF2890BA2B}" type="datetimeFigureOut">
              <a:rPr lang="en-US" smtClean="0"/>
              <a:t>7/5/2024</a:t>
            </a:fld>
            <a:endParaRPr lang="en-US"/>
          </a:p>
        </p:txBody>
      </p:sp>
      <p:sp>
        <p:nvSpPr>
          <p:cNvPr id="5" name="Footer Placeholder 4">
            <a:extLst>
              <a:ext uri="{FF2B5EF4-FFF2-40B4-BE49-F238E27FC236}">
                <a16:creationId xmlns:a16="http://schemas.microsoft.com/office/drawing/2014/main" id="{2002B9A8-E12E-D543-8DCD-AAB7CEC5D2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26A91E-05B4-454F-8231-9413A87E6218}"/>
              </a:ext>
            </a:extLst>
          </p:cNvPr>
          <p:cNvSpPr>
            <a:spLocks noGrp="1"/>
          </p:cNvSpPr>
          <p:nvPr>
            <p:ph type="sldNum" sz="quarter" idx="12"/>
          </p:nvPr>
        </p:nvSpPr>
        <p:spPr/>
        <p:txBody>
          <a:bodyPr/>
          <a:lstStyle/>
          <a:p>
            <a:fld id="{7E921679-0590-EF4F-AB03-0B0CE63C080E}" type="slidenum">
              <a:rPr lang="en-US" smtClean="0"/>
              <a:t>‹#›</a:t>
            </a:fld>
            <a:endParaRPr lang="en-US"/>
          </a:p>
        </p:txBody>
      </p:sp>
    </p:spTree>
    <p:extLst>
      <p:ext uri="{BB962C8B-B14F-4D97-AF65-F5344CB8AC3E}">
        <p14:creationId xmlns:p14="http://schemas.microsoft.com/office/powerpoint/2010/main" val="2757637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D5CBB-FCB7-764A-BA1B-24A572356BC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DC107D8-E653-2F42-AE83-DFE778118CC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FE79723-B12A-AD45-A715-54A87AB5CD07}"/>
              </a:ext>
            </a:extLst>
          </p:cNvPr>
          <p:cNvSpPr>
            <a:spLocks noGrp="1"/>
          </p:cNvSpPr>
          <p:nvPr>
            <p:ph type="dt" sz="half" idx="10"/>
          </p:nvPr>
        </p:nvSpPr>
        <p:spPr/>
        <p:txBody>
          <a:bodyPr/>
          <a:lstStyle/>
          <a:p>
            <a:fld id="{7632485E-49B4-DC4D-BD74-77BF2890BA2B}" type="datetimeFigureOut">
              <a:rPr lang="en-US" smtClean="0"/>
              <a:t>7/5/2024</a:t>
            </a:fld>
            <a:endParaRPr lang="en-US"/>
          </a:p>
        </p:txBody>
      </p:sp>
      <p:sp>
        <p:nvSpPr>
          <p:cNvPr id="5" name="Footer Placeholder 4">
            <a:extLst>
              <a:ext uri="{FF2B5EF4-FFF2-40B4-BE49-F238E27FC236}">
                <a16:creationId xmlns:a16="http://schemas.microsoft.com/office/drawing/2014/main" id="{2BEE78D3-7B6C-6E48-B432-5B84F01832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44FFE0-FF28-FA41-9C47-ACEE7FBCABC1}"/>
              </a:ext>
            </a:extLst>
          </p:cNvPr>
          <p:cNvSpPr>
            <a:spLocks noGrp="1"/>
          </p:cNvSpPr>
          <p:nvPr>
            <p:ph type="sldNum" sz="quarter" idx="12"/>
          </p:nvPr>
        </p:nvSpPr>
        <p:spPr/>
        <p:txBody>
          <a:bodyPr/>
          <a:lstStyle/>
          <a:p>
            <a:fld id="{7E921679-0590-EF4F-AB03-0B0CE63C080E}" type="slidenum">
              <a:rPr lang="en-US" smtClean="0"/>
              <a:t>‹#›</a:t>
            </a:fld>
            <a:endParaRPr lang="en-US"/>
          </a:p>
        </p:txBody>
      </p:sp>
    </p:spTree>
    <p:extLst>
      <p:ext uri="{BB962C8B-B14F-4D97-AF65-F5344CB8AC3E}">
        <p14:creationId xmlns:p14="http://schemas.microsoft.com/office/powerpoint/2010/main" val="3750710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9CDA84-681C-C74F-9DFB-765E637D9F8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1B157FC-7D46-4442-A9D2-64E0216707B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4D6FBE8-D801-974D-B25A-1F4E415A8DBA}"/>
              </a:ext>
            </a:extLst>
          </p:cNvPr>
          <p:cNvSpPr>
            <a:spLocks noGrp="1"/>
          </p:cNvSpPr>
          <p:nvPr>
            <p:ph type="dt" sz="half" idx="10"/>
          </p:nvPr>
        </p:nvSpPr>
        <p:spPr/>
        <p:txBody>
          <a:bodyPr/>
          <a:lstStyle/>
          <a:p>
            <a:fld id="{7632485E-49B4-DC4D-BD74-77BF2890BA2B}" type="datetimeFigureOut">
              <a:rPr lang="en-US" smtClean="0"/>
              <a:t>7/5/2024</a:t>
            </a:fld>
            <a:endParaRPr lang="en-US"/>
          </a:p>
        </p:txBody>
      </p:sp>
      <p:sp>
        <p:nvSpPr>
          <p:cNvPr id="5" name="Footer Placeholder 4">
            <a:extLst>
              <a:ext uri="{FF2B5EF4-FFF2-40B4-BE49-F238E27FC236}">
                <a16:creationId xmlns:a16="http://schemas.microsoft.com/office/drawing/2014/main" id="{2A41EFD0-9B70-424E-9D95-4C57DC862E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AA979D-1F6F-3540-A14E-FEA58F7AE2F6}"/>
              </a:ext>
            </a:extLst>
          </p:cNvPr>
          <p:cNvSpPr>
            <a:spLocks noGrp="1"/>
          </p:cNvSpPr>
          <p:nvPr>
            <p:ph type="sldNum" sz="quarter" idx="12"/>
          </p:nvPr>
        </p:nvSpPr>
        <p:spPr/>
        <p:txBody>
          <a:bodyPr/>
          <a:lstStyle/>
          <a:p>
            <a:fld id="{7E921679-0590-EF4F-AB03-0B0CE63C080E}" type="slidenum">
              <a:rPr lang="en-US" smtClean="0"/>
              <a:t>‹#›</a:t>
            </a:fld>
            <a:endParaRPr lang="en-US"/>
          </a:p>
        </p:txBody>
      </p:sp>
    </p:spTree>
    <p:extLst>
      <p:ext uri="{BB962C8B-B14F-4D97-AF65-F5344CB8AC3E}">
        <p14:creationId xmlns:p14="http://schemas.microsoft.com/office/powerpoint/2010/main" val="3414074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1E70C-E85C-FB43-B86D-4B381AF3A325}"/>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2BFB299-237E-544D-9E22-0F29FD8C6CD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C90603B-A0A4-8E48-AAF1-27261D23CD14}"/>
              </a:ext>
            </a:extLst>
          </p:cNvPr>
          <p:cNvSpPr>
            <a:spLocks noGrp="1"/>
          </p:cNvSpPr>
          <p:nvPr>
            <p:ph type="dt" sz="half" idx="10"/>
          </p:nvPr>
        </p:nvSpPr>
        <p:spPr/>
        <p:txBody>
          <a:bodyPr/>
          <a:lstStyle/>
          <a:p>
            <a:fld id="{7632485E-49B4-DC4D-BD74-77BF2890BA2B}" type="datetimeFigureOut">
              <a:rPr lang="en-US" smtClean="0"/>
              <a:t>7/5/2024</a:t>
            </a:fld>
            <a:endParaRPr lang="en-US"/>
          </a:p>
        </p:txBody>
      </p:sp>
      <p:sp>
        <p:nvSpPr>
          <p:cNvPr id="5" name="Footer Placeholder 4">
            <a:extLst>
              <a:ext uri="{FF2B5EF4-FFF2-40B4-BE49-F238E27FC236}">
                <a16:creationId xmlns:a16="http://schemas.microsoft.com/office/drawing/2014/main" id="{6C947D0B-2979-284B-B51F-F919A11FFD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E76D43-EF43-134F-8647-E3F108213C90}"/>
              </a:ext>
            </a:extLst>
          </p:cNvPr>
          <p:cNvSpPr>
            <a:spLocks noGrp="1"/>
          </p:cNvSpPr>
          <p:nvPr>
            <p:ph type="sldNum" sz="quarter" idx="12"/>
          </p:nvPr>
        </p:nvSpPr>
        <p:spPr/>
        <p:txBody>
          <a:bodyPr/>
          <a:lstStyle/>
          <a:p>
            <a:fld id="{7E921679-0590-EF4F-AB03-0B0CE63C080E}" type="slidenum">
              <a:rPr lang="en-US" smtClean="0"/>
              <a:t>‹#›</a:t>
            </a:fld>
            <a:endParaRPr lang="en-US"/>
          </a:p>
        </p:txBody>
      </p:sp>
    </p:spTree>
    <p:extLst>
      <p:ext uri="{BB962C8B-B14F-4D97-AF65-F5344CB8AC3E}">
        <p14:creationId xmlns:p14="http://schemas.microsoft.com/office/powerpoint/2010/main" val="3820133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B75B-1B89-084D-B97C-AD3C6590E936}"/>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EC3D89D7-09A5-C24C-83BB-932BFD5F25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D47B633-183E-CF47-B24B-CB8D68FC2333}"/>
              </a:ext>
            </a:extLst>
          </p:cNvPr>
          <p:cNvSpPr>
            <a:spLocks noGrp="1"/>
          </p:cNvSpPr>
          <p:nvPr>
            <p:ph type="dt" sz="half" idx="10"/>
          </p:nvPr>
        </p:nvSpPr>
        <p:spPr/>
        <p:txBody>
          <a:bodyPr/>
          <a:lstStyle/>
          <a:p>
            <a:fld id="{7632485E-49B4-DC4D-BD74-77BF2890BA2B}" type="datetimeFigureOut">
              <a:rPr lang="en-US" smtClean="0"/>
              <a:t>7/5/2024</a:t>
            </a:fld>
            <a:endParaRPr lang="en-US"/>
          </a:p>
        </p:txBody>
      </p:sp>
      <p:sp>
        <p:nvSpPr>
          <p:cNvPr id="5" name="Footer Placeholder 4">
            <a:extLst>
              <a:ext uri="{FF2B5EF4-FFF2-40B4-BE49-F238E27FC236}">
                <a16:creationId xmlns:a16="http://schemas.microsoft.com/office/drawing/2014/main" id="{E91E563F-9DDD-EF44-B8C2-9079EE44E2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F83917-2A1A-1A45-BBD8-F2FC692F0FF4}"/>
              </a:ext>
            </a:extLst>
          </p:cNvPr>
          <p:cNvSpPr>
            <a:spLocks noGrp="1"/>
          </p:cNvSpPr>
          <p:nvPr>
            <p:ph type="sldNum" sz="quarter" idx="12"/>
          </p:nvPr>
        </p:nvSpPr>
        <p:spPr/>
        <p:txBody>
          <a:bodyPr/>
          <a:lstStyle/>
          <a:p>
            <a:fld id="{7E921679-0590-EF4F-AB03-0B0CE63C080E}" type="slidenum">
              <a:rPr lang="en-US" smtClean="0"/>
              <a:t>‹#›</a:t>
            </a:fld>
            <a:endParaRPr lang="en-US"/>
          </a:p>
        </p:txBody>
      </p:sp>
    </p:spTree>
    <p:extLst>
      <p:ext uri="{BB962C8B-B14F-4D97-AF65-F5344CB8AC3E}">
        <p14:creationId xmlns:p14="http://schemas.microsoft.com/office/powerpoint/2010/main" val="13924441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5A5C26-D226-E246-A6EA-5E985124548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F591F4A-B929-8D4F-ABA1-982A752641E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EF6EF41A-6D96-2146-9563-BF05480C2C6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BDD7055-C767-E442-A7ED-268689719A90}"/>
              </a:ext>
            </a:extLst>
          </p:cNvPr>
          <p:cNvSpPr>
            <a:spLocks noGrp="1"/>
          </p:cNvSpPr>
          <p:nvPr>
            <p:ph type="dt" sz="half" idx="10"/>
          </p:nvPr>
        </p:nvSpPr>
        <p:spPr/>
        <p:txBody>
          <a:bodyPr/>
          <a:lstStyle/>
          <a:p>
            <a:fld id="{7632485E-49B4-DC4D-BD74-77BF2890BA2B}" type="datetimeFigureOut">
              <a:rPr lang="en-US" smtClean="0"/>
              <a:t>7/5/2024</a:t>
            </a:fld>
            <a:endParaRPr lang="en-US"/>
          </a:p>
        </p:txBody>
      </p:sp>
      <p:sp>
        <p:nvSpPr>
          <p:cNvPr id="6" name="Footer Placeholder 5">
            <a:extLst>
              <a:ext uri="{FF2B5EF4-FFF2-40B4-BE49-F238E27FC236}">
                <a16:creationId xmlns:a16="http://schemas.microsoft.com/office/drawing/2014/main" id="{AB4A1B3D-159E-8142-B571-87206F184A5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F5D4E-3141-F548-9FFC-05F684E5B91E}"/>
              </a:ext>
            </a:extLst>
          </p:cNvPr>
          <p:cNvSpPr>
            <a:spLocks noGrp="1"/>
          </p:cNvSpPr>
          <p:nvPr>
            <p:ph type="sldNum" sz="quarter" idx="12"/>
          </p:nvPr>
        </p:nvSpPr>
        <p:spPr/>
        <p:txBody>
          <a:bodyPr/>
          <a:lstStyle/>
          <a:p>
            <a:fld id="{7E921679-0590-EF4F-AB03-0B0CE63C080E}" type="slidenum">
              <a:rPr lang="en-US" smtClean="0"/>
              <a:t>‹#›</a:t>
            </a:fld>
            <a:endParaRPr lang="en-US"/>
          </a:p>
        </p:txBody>
      </p:sp>
    </p:spTree>
    <p:extLst>
      <p:ext uri="{BB962C8B-B14F-4D97-AF65-F5344CB8AC3E}">
        <p14:creationId xmlns:p14="http://schemas.microsoft.com/office/powerpoint/2010/main" val="8169055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6286E-397F-9940-B1D7-99A10732E0C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D7B5061-2EE0-704B-A705-5E2109B57E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64A7FA8-C6DD-6E44-9D2C-0C8D0AEA0D2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827FB96-800C-7147-B1E8-33491E38E2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8B95C00-DCD3-5D48-B1E0-121F5398C68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5830B76-FDAF-0F47-A392-38829836B7AE}"/>
              </a:ext>
            </a:extLst>
          </p:cNvPr>
          <p:cNvSpPr>
            <a:spLocks noGrp="1"/>
          </p:cNvSpPr>
          <p:nvPr>
            <p:ph type="dt" sz="half" idx="10"/>
          </p:nvPr>
        </p:nvSpPr>
        <p:spPr/>
        <p:txBody>
          <a:bodyPr/>
          <a:lstStyle/>
          <a:p>
            <a:fld id="{7632485E-49B4-DC4D-BD74-77BF2890BA2B}" type="datetimeFigureOut">
              <a:rPr lang="en-US" smtClean="0"/>
              <a:t>7/5/2024</a:t>
            </a:fld>
            <a:endParaRPr lang="en-US"/>
          </a:p>
        </p:txBody>
      </p:sp>
      <p:sp>
        <p:nvSpPr>
          <p:cNvPr id="8" name="Footer Placeholder 7">
            <a:extLst>
              <a:ext uri="{FF2B5EF4-FFF2-40B4-BE49-F238E27FC236}">
                <a16:creationId xmlns:a16="http://schemas.microsoft.com/office/drawing/2014/main" id="{7BC06B2C-F3DC-1249-811B-F8521BEA09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38FF30-620B-9942-A88D-E450DAAF1E09}"/>
              </a:ext>
            </a:extLst>
          </p:cNvPr>
          <p:cNvSpPr>
            <a:spLocks noGrp="1"/>
          </p:cNvSpPr>
          <p:nvPr>
            <p:ph type="sldNum" sz="quarter" idx="12"/>
          </p:nvPr>
        </p:nvSpPr>
        <p:spPr/>
        <p:txBody>
          <a:bodyPr/>
          <a:lstStyle/>
          <a:p>
            <a:fld id="{7E921679-0590-EF4F-AB03-0B0CE63C080E}" type="slidenum">
              <a:rPr lang="en-US" smtClean="0"/>
              <a:t>‹#›</a:t>
            </a:fld>
            <a:endParaRPr lang="en-US"/>
          </a:p>
        </p:txBody>
      </p:sp>
    </p:spTree>
    <p:extLst>
      <p:ext uri="{BB962C8B-B14F-4D97-AF65-F5344CB8AC3E}">
        <p14:creationId xmlns:p14="http://schemas.microsoft.com/office/powerpoint/2010/main" val="21176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01319-7D2D-904B-9735-A5CB2054DCD3}"/>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6D16E44-1EAD-1545-9172-C5E054A7613E}"/>
              </a:ext>
            </a:extLst>
          </p:cNvPr>
          <p:cNvSpPr>
            <a:spLocks noGrp="1"/>
          </p:cNvSpPr>
          <p:nvPr>
            <p:ph type="dt" sz="half" idx="10"/>
          </p:nvPr>
        </p:nvSpPr>
        <p:spPr/>
        <p:txBody>
          <a:bodyPr/>
          <a:lstStyle/>
          <a:p>
            <a:fld id="{7632485E-49B4-DC4D-BD74-77BF2890BA2B}" type="datetimeFigureOut">
              <a:rPr lang="en-US" smtClean="0"/>
              <a:t>7/5/2024</a:t>
            </a:fld>
            <a:endParaRPr lang="en-US"/>
          </a:p>
        </p:txBody>
      </p:sp>
      <p:sp>
        <p:nvSpPr>
          <p:cNvPr id="4" name="Footer Placeholder 3">
            <a:extLst>
              <a:ext uri="{FF2B5EF4-FFF2-40B4-BE49-F238E27FC236}">
                <a16:creationId xmlns:a16="http://schemas.microsoft.com/office/drawing/2014/main" id="{D0981A0C-8CE6-3146-AE3E-6BF2721D98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C12A7A-7ADF-3942-9D51-3919ACBBE417}"/>
              </a:ext>
            </a:extLst>
          </p:cNvPr>
          <p:cNvSpPr>
            <a:spLocks noGrp="1"/>
          </p:cNvSpPr>
          <p:nvPr>
            <p:ph type="sldNum" sz="quarter" idx="12"/>
          </p:nvPr>
        </p:nvSpPr>
        <p:spPr/>
        <p:txBody>
          <a:bodyPr/>
          <a:lstStyle/>
          <a:p>
            <a:fld id="{7E921679-0590-EF4F-AB03-0B0CE63C080E}" type="slidenum">
              <a:rPr lang="en-US" smtClean="0"/>
              <a:t>‹#›</a:t>
            </a:fld>
            <a:endParaRPr lang="en-US"/>
          </a:p>
        </p:txBody>
      </p:sp>
    </p:spTree>
    <p:extLst>
      <p:ext uri="{BB962C8B-B14F-4D97-AF65-F5344CB8AC3E}">
        <p14:creationId xmlns:p14="http://schemas.microsoft.com/office/powerpoint/2010/main" val="1252809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AD5353-BB51-2949-A8DA-529D9B0F1E35}"/>
              </a:ext>
            </a:extLst>
          </p:cNvPr>
          <p:cNvSpPr>
            <a:spLocks noGrp="1"/>
          </p:cNvSpPr>
          <p:nvPr>
            <p:ph type="dt" sz="half" idx="10"/>
          </p:nvPr>
        </p:nvSpPr>
        <p:spPr/>
        <p:txBody>
          <a:bodyPr/>
          <a:lstStyle/>
          <a:p>
            <a:fld id="{7632485E-49B4-DC4D-BD74-77BF2890BA2B}" type="datetimeFigureOut">
              <a:rPr lang="en-US" smtClean="0"/>
              <a:t>7/5/2024</a:t>
            </a:fld>
            <a:endParaRPr lang="en-US"/>
          </a:p>
        </p:txBody>
      </p:sp>
      <p:sp>
        <p:nvSpPr>
          <p:cNvPr id="3" name="Footer Placeholder 2">
            <a:extLst>
              <a:ext uri="{FF2B5EF4-FFF2-40B4-BE49-F238E27FC236}">
                <a16:creationId xmlns:a16="http://schemas.microsoft.com/office/drawing/2014/main" id="{54CAE267-99B2-0841-8B4F-20D824906E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601E15-C310-3E45-B7D5-2814526785A5}"/>
              </a:ext>
            </a:extLst>
          </p:cNvPr>
          <p:cNvSpPr>
            <a:spLocks noGrp="1"/>
          </p:cNvSpPr>
          <p:nvPr>
            <p:ph type="sldNum" sz="quarter" idx="12"/>
          </p:nvPr>
        </p:nvSpPr>
        <p:spPr/>
        <p:txBody>
          <a:bodyPr/>
          <a:lstStyle/>
          <a:p>
            <a:fld id="{7E921679-0590-EF4F-AB03-0B0CE63C080E}" type="slidenum">
              <a:rPr lang="en-US" smtClean="0"/>
              <a:t>‹#›</a:t>
            </a:fld>
            <a:endParaRPr lang="en-US"/>
          </a:p>
        </p:txBody>
      </p:sp>
    </p:spTree>
    <p:extLst>
      <p:ext uri="{BB962C8B-B14F-4D97-AF65-F5344CB8AC3E}">
        <p14:creationId xmlns:p14="http://schemas.microsoft.com/office/powerpoint/2010/main" val="3894900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C7B13A-B2E7-6846-A0E3-7E674D45B80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79C5C80D-6D56-D349-B864-89B47EE580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7270E12-D7FD-7E4E-870B-0A83C9634B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9B7C756-A970-494F-A1AD-A1824FB1113F}"/>
              </a:ext>
            </a:extLst>
          </p:cNvPr>
          <p:cNvSpPr>
            <a:spLocks noGrp="1"/>
          </p:cNvSpPr>
          <p:nvPr>
            <p:ph type="dt" sz="half" idx="10"/>
          </p:nvPr>
        </p:nvSpPr>
        <p:spPr/>
        <p:txBody>
          <a:bodyPr/>
          <a:lstStyle/>
          <a:p>
            <a:fld id="{7632485E-49B4-DC4D-BD74-77BF2890BA2B}" type="datetimeFigureOut">
              <a:rPr lang="en-US" smtClean="0"/>
              <a:t>7/5/2024</a:t>
            </a:fld>
            <a:endParaRPr lang="en-US"/>
          </a:p>
        </p:txBody>
      </p:sp>
      <p:sp>
        <p:nvSpPr>
          <p:cNvPr id="6" name="Footer Placeholder 5">
            <a:extLst>
              <a:ext uri="{FF2B5EF4-FFF2-40B4-BE49-F238E27FC236}">
                <a16:creationId xmlns:a16="http://schemas.microsoft.com/office/drawing/2014/main" id="{7951E6F4-5111-C643-8D6A-9526C70ACC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3479C2-2FDC-994D-8A63-9274DB98E845}"/>
              </a:ext>
            </a:extLst>
          </p:cNvPr>
          <p:cNvSpPr>
            <a:spLocks noGrp="1"/>
          </p:cNvSpPr>
          <p:nvPr>
            <p:ph type="sldNum" sz="quarter" idx="12"/>
          </p:nvPr>
        </p:nvSpPr>
        <p:spPr/>
        <p:txBody>
          <a:bodyPr/>
          <a:lstStyle/>
          <a:p>
            <a:fld id="{7E921679-0590-EF4F-AB03-0B0CE63C080E}" type="slidenum">
              <a:rPr lang="en-US" smtClean="0"/>
              <a:t>‹#›</a:t>
            </a:fld>
            <a:endParaRPr lang="en-US"/>
          </a:p>
        </p:txBody>
      </p:sp>
    </p:spTree>
    <p:extLst>
      <p:ext uri="{BB962C8B-B14F-4D97-AF65-F5344CB8AC3E}">
        <p14:creationId xmlns:p14="http://schemas.microsoft.com/office/powerpoint/2010/main" val="40539786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936F93-C349-E244-BEC0-5BB50E936FF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5C91721-B354-F24D-9C13-A5C938AC87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BE1667-960D-EA48-8D3B-ABE451EA04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2B8CF96-3201-5344-90DF-458F8BDF1D09}"/>
              </a:ext>
            </a:extLst>
          </p:cNvPr>
          <p:cNvSpPr>
            <a:spLocks noGrp="1"/>
          </p:cNvSpPr>
          <p:nvPr>
            <p:ph type="dt" sz="half" idx="10"/>
          </p:nvPr>
        </p:nvSpPr>
        <p:spPr/>
        <p:txBody>
          <a:bodyPr/>
          <a:lstStyle/>
          <a:p>
            <a:fld id="{7632485E-49B4-DC4D-BD74-77BF2890BA2B}" type="datetimeFigureOut">
              <a:rPr lang="en-US" smtClean="0"/>
              <a:t>7/5/2024</a:t>
            </a:fld>
            <a:endParaRPr lang="en-US"/>
          </a:p>
        </p:txBody>
      </p:sp>
      <p:sp>
        <p:nvSpPr>
          <p:cNvPr id="6" name="Footer Placeholder 5">
            <a:extLst>
              <a:ext uri="{FF2B5EF4-FFF2-40B4-BE49-F238E27FC236}">
                <a16:creationId xmlns:a16="http://schemas.microsoft.com/office/drawing/2014/main" id="{8E332DFF-419F-374F-A260-FA840D241B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E67BC9-BC4D-C84B-88F7-5304434729E5}"/>
              </a:ext>
            </a:extLst>
          </p:cNvPr>
          <p:cNvSpPr>
            <a:spLocks noGrp="1"/>
          </p:cNvSpPr>
          <p:nvPr>
            <p:ph type="sldNum" sz="quarter" idx="12"/>
          </p:nvPr>
        </p:nvSpPr>
        <p:spPr/>
        <p:txBody>
          <a:bodyPr/>
          <a:lstStyle/>
          <a:p>
            <a:fld id="{7E921679-0590-EF4F-AB03-0B0CE63C080E}" type="slidenum">
              <a:rPr lang="en-US" smtClean="0"/>
              <a:t>‹#›</a:t>
            </a:fld>
            <a:endParaRPr lang="en-US"/>
          </a:p>
        </p:txBody>
      </p:sp>
    </p:spTree>
    <p:extLst>
      <p:ext uri="{BB962C8B-B14F-4D97-AF65-F5344CB8AC3E}">
        <p14:creationId xmlns:p14="http://schemas.microsoft.com/office/powerpoint/2010/main" val="2534190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42B4A9-DE07-A045-A57D-146E85AD54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EA055AB-43F8-F849-8B57-402C039BAB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91C8A58-899F-C94C-AAF5-85407D1A42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32485E-49B4-DC4D-BD74-77BF2890BA2B}" type="datetimeFigureOut">
              <a:rPr lang="en-US" smtClean="0"/>
              <a:t>7/5/2024</a:t>
            </a:fld>
            <a:endParaRPr lang="en-US"/>
          </a:p>
        </p:txBody>
      </p:sp>
      <p:sp>
        <p:nvSpPr>
          <p:cNvPr id="5" name="Footer Placeholder 4">
            <a:extLst>
              <a:ext uri="{FF2B5EF4-FFF2-40B4-BE49-F238E27FC236}">
                <a16:creationId xmlns:a16="http://schemas.microsoft.com/office/drawing/2014/main" id="{661BD1AE-8815-604A-AE08-2817800A38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AA27E6-6782-BB47-A76D-77F28B14F8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921679-0590-EF4F-AB03-0B0CE63C080E}" type="slidenum">
              <a:rPr lang="en-US" smtClean="0"/>
              <a:t>‹#›</a:t>
            </a:fld>
            <a:endParaRPr lang="en-US"/>
          </a:p>
        </p:txBody>
      </p:sp>
    </p:spTree>
    <p:extLst>
      <p:ext uri="{BB962C8B-B14F-4D97-AF65-F5344CB8AC3E}">
        <p14:creationId xmlns:p14="http://schemas.microsoft.com/office/powerpoint/2010/main" val="23396354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3.emf"/><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0.emf"/><Relationship Id="rId3" Type="http://schemas.openxmlformats.org/officeDocument/2006/relationships/image" Target="../media/image6.jpeg"/><Relationship Id="rId7"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9.emf"/><Relationship Id="rId5" Type="http://schemas.openxmlformats.org/officeDocument/2006/relationships/image" Target="../media/image8.jpeg"/><Relationship Id="rId10" Type="http://schemas.openxmlformats.org/officeDocument/2006/relationships/image" Target="../media/image1.png"/><Relationship Id="rId4" Type="http://schemas.openxmlformats.org/officeDocument/2006/relationships/image" Target="../media/image7.jpeg"/><Relationship Id="rId9" Type="http://schemas.openxmlformats.org/officeDocument/2006/relationships/image" Target="../media/image11.emf"/></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emf"/><Relationship Id="rId1" Type="http://schemas.openxmlformats.org/officeDocument/2006/relationships/slideLayout" Target="../slideLayouts/slideLayout1.xml"/><Relationship Id="rId6" Type="http://schemas.openxmlformats.org/officeDocument/2006/relationships/image" Target="../media/image11.emf"/><Relationship Id="rId5" Type="http://schemas.openxmlformats.org/officeDocument/2006/relationships/image" Target="../media/image13.emf"/><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8" Type="http://schemas.openxmlformats.org/officeDocument/2006/relationships/hyperlink" Target="http://www.amref.org/Kenya" TargetMode="External"/><Relationship Id="rId3" Type="http://schemas.openxmlformats.org/officeDocument/2006/relationships/image" Target="../media/image15.png"/><Relationship Id="rId7" Type="http://schemas.openxmlformats.org/officeDocument/2006/relationships/image" Target="../media/image19.jp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FA8C60-8A70-804B-8F34-D21E651329A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45663" y="146027"/>
            <a:ext cx="1310997" cy="926417"/>
          </a:xfrm>
          <a:prstGeom prst="rect">
            <a:avLst/>
          </a:prstGeom>
        </p:spPr>
      </p:pic>
      <p:sp>
        <p:nvSpPr>
          <p:cNvPr id="10" name="Rectangle 9">
            <a:extLst>
              <a:ext uri="{FF2B5EF4-FFF2-40B4-BE49-F238E27FC236}">
                <a16:creationId xmlns:a16="http://schemas.microsoft.com/office/drawing/2014/main" id="{A5DC6613-30F3-DD41-8416-2BD658088D40}"/>
              </a:ext>
            </a:extLst>
          </p:cNvPr>
          <p:cNvSpPr/>
          <p:nvPr/>
        </p:nvSpPr>
        <p:spPr>
          <a:xfrm>
            <a:off x="10448153" y="6373419"/>
            <a:ext cx="1608507" cy="338554"/>
          </a:xfrm>
          <a:prstGeom prst="rect">
            <a:avLst/>
          </a:prstGeom>
        </p:spPr>
        <p:txBody>
          <a:bodyPr wrap="square">
            <a:spAutoFit/>
          </a:bodyPr>
          <a:lstStyle/>
          <a:p>
            <a:pPr algn="ctr"/>
            <a:r>
              <a:rPr lang="en-US" sz="1600" dirty="0"/>
              <a:t>www.amref.org</a:t>
            </a:r>
          </a:p>
        </p:txBody>
      </p:sp>
      <p:sp>
        <p:nvSpPr>
          <p:cNvPr id="5" name="TextBox 4">
            <a:extLst>
              <a:ext uri="{FF2B5EF4-FFF2-40B4-BE49-F238E27FC236}">
                <a16:creationId xmlns:a16="http://schemas.microsoft.com/office/drawing/2014/main" id="{EEA27252-A621-3646-A099-01CFFECEE2BA}"/>
              </a:ext>
            </a:extLst>
          </p:cNvPr>
          <p:cNvSpPr txBox="1"/>
          <p:nvPr/>
        </p:nvSpPr>
        <p:spPr>
          <a:xfrm>
            <a:off x="7430757" y="1538320"/>
            <a:ext cx="4285263" cy="1323439"/>
          </a:xfrm>
          <a:prstGeom prst="rect">
            <a:avLst/>
          </a:prstGeom>
          <a:noFill/>
        </p:spPr>
        <p:txBody>
          <a:bodyPr wrap="square" rtlCol="0">
            <a:spAutoFit/>
          </a:bodyPr>
          <a:lstStyle/>
          <a:p>
            <a:r>
              <a:rPr lang="aa-ET" sz="4000" b="1" dirty="0">
                <a:solidFill>
                  <a:srgbClr val="DC1312"/>
                </a:solidFill>
                <a:latin typeface="Calibri" panose="020F0502020204030204" pitchFamily="34" charset="0"/>
                <a:cs typeface="Calibri" panose="020F0502020204030204" pitchFamily="34" charset="0"/>
              </a:rPr>
              <a:t>Amref </a:t>
            </a:r>
          </a:p>
          <a:p>
            <a:r>
              <a:rPr lang="aa-ET" sz="4000" b="1" dirty="0">
                <a:solidFill>
                  <a:srgbClr val="DC1312"/>
                </a:solidFill>
                <a:latin typeface="Calibri" panose="020F0502020204030204" pitchFamily="34" charset="0"/>
                <a:cs typeface="Calibri" panose="020F0502020204030204" pitchFamily="34" charset="0"/>
              </a:rPr>
              <a:t>Health Africa</a:t>
            </a:r>
          </a:p>
        </p:txBody>
      </p:sp>
      <p:pic>
        <p:nvPicPr>
          <p:cNvPr id="6" name="Picture 5">
            <a:extLst>
              <a:ext uri="{FF2B5EF4-FFF2-40B4-BE49-F238E27FC236}">
                <a16:creationId xmlns:a16="http://schemas.microsoft.com/office/drawing/2014/main" id="{F3994501-282C-394A-A32E-59D311531F36}"/>
              </a:ext>
            </a:extLst>
          </p:cNvPr>
          <p:cNvPicPr>
            <a:picLocks noChangeAspect="1"/>
          </p:cNvPicPr>
          <p:nvPr/>
        </p:nvPicPr>
        <p:blipFill>
          <a:blip r:embed="rId3"/>
          <a:stretch>
            <a:fillRect/>
          </a:stretch>
        </p:blipFill>
        <p:spPr>
          <a:xfrm>
            <a:off x="440811" y="289974"/>
            <a:ext cx="6486524" cy="6002287"/>
          </a:xfrm>
          <a:prstGeom prst="rect">
            <a:avLst/>
          </a:prstGeom>
        </p:spPr>
      </p:pic>
      <p:sp>
        <p:nvSpPr>
          <p:cNvPr id="2" name="Rectangle 1">
            <a:extLst>
              <a:ext uri="{FF2B5EF4-FFF2-40B4-BE49-F238E27FC236}">
                <a16:creationId xmlns:a16="http://schemas.microsoft.com/office/drawing/2014/main" id="{6B4D71B3-C1D5-C549-838D-EF8A6460DC3A}"/>
              </a:ext>
            </a:extLst>
          </p:cNvPr>
          <p:cNvSpPr/>
          <p:nvPr/>
        </p:nvSpPr>
        <p:spPr>
          <a:xfrm>
            <a:off x="7250195" y="3540126"/>
            <a:ext cx="4574885" cy="1508105"/>
          </a:xfrm>
          <a:prstGeom prst="rect">
            <a:avLst/>
          </a:prstGeom>
        </p:spPr>
        <p:txBody>
          <a:bodyPr wrap="square">
            <a:spAutoFit/>
          </a:bodyPr>
          <a:lstStyle/>
          <a:p>
            <a:pPr lvl="0"/>
            <a:r>
              <a:rPr lang="en-GB" altLang="en-US" sz="2800" b="1" dirty="0"/>
              <a:t>Pre bid Conference:</a:t>
            </a:r>
          </a:p>
          <a:p>
            <a:pPr lvl="0"/>
            <a:r>
              <a:rPr lang="en-US" sz="3200" b="1" dirty="0">
                <a:latin typeface="Calibri" panose="020F0502020204030204" pitchFamily="34" charset="0"/>
                <a:cs typeface="Calibri" panose="020F0502020204030204" pitchFamily="34" charset="0"/>
              </a:rPr>
              <a:t>EOI NO. AMREF/27/06/2024/012</a:t>
            </a:r>
            <a:endParaRPr lang="aa-ET" sz="3200" b="1" dirty="0">
              <a:latin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C49E25E8-FACB-C04B-86EB-42A5667FF309}"/>
              </a:ext>
            </a:extLst>
          </p:cNvPr>
          <p:cNvSpPr/>
          <p:nvPr/>
        </p:nvSpPr>
        <p:spPr>
          <a:xfrm flipH="1">
            <a:off x="7501094" y="5389302"/>
            <a:ext cx="4214926" cy="1077218"/>
          </a:xfrm>
          <a:prstGeom prst="rect">
            <a:avLst/>
          </a:prstGeom>
        </p:spPr>
        <p:txBody>
          <a:bodyPr wrap="square">
            <a:spAutoFit/>
          </a:bodyPr>
          <a:lstStyle/>
          <a:p>
            <a:endParaRPr lang="en-US" b="1" dirty="0">
              <a:latin typeface="Calibri Light" panose="020F0302020204030204" pitchFamily="34" charset="0"/>
              <a:cs typeface="Calibri Light" panose="020F0302020204030204" pitchFamily="34" charset="0"/>
            </a:endParaRPr>
          </a:p>
          <a:p>
            <a:endParaRPr lang="en-GB" sz="1400" b="1" i="1" dirty="0">
              <a:latin typeface="Calibri Light" panose="020F0302020204030204" pitchFamily="34" charset="0"/>
              <a:cs typeface="Calibri Light" panose="020F0302020204030204" pitchFamily="34" charset="0"/>
            </a:endParaRPr>
          </a:p>
          <a:p>
            <a:endParaRPr lang="en-GB" sz="1400" b="1" i="1" dirty="0">
              <a:latin typeface="Calibri Light" panose="020F0302020204030204" pitchFamily="34" charset="0"/>
              <a:cs typeface="Calibri Light" panose="020F0302020204030204" pitchFamily="34" charset="0"/>
            </a:endParaRPr>
          </a:p>
          <a:p>
            <a:r>
              <a:rPr lang="en-GB" b="1" i="1" dirty="0">
                <a:latin typeface="Calibri Light" panose="020F0302020204030204" pitchFamily="34" charset="0"/>
                <a:cs typeface="Calibri Light" panose="020F0302020204030204" pitchFamily="34" charset="0"/>
              </a:rPr>
              <a:t>Date: 5</a:t>
            </a:r>
            <a:r>
              <a:rPr lang="en-GB" b="1" i="1" baseline="30000" dirty="0">
                <a:latin typeface="Calibri Light" panose="020F0302020204030204" pitchFamily="34" charset="0"/>
                <a:cs typeface="Calibri Light" panose="020F0302020204030204" pitchFamily="34" charset="0"/>
              </a:rPr>
              <a:t>th</a:t>
            </a:r>
            <a:r>
              <a:rPr lang="en-GB" b="1" i="1" dirty="0">
                <a:latin typeface="Calibri Light" panose="020F0302020204030204" pitchFamily="34" charset="0"/>
                <a:cs typeface="Calibri Light" panose="020F0302020204030204" pitchFamily="34" charset="0"/>
              </a:rPr>
              <a:t> July 2024</a:t>
            </a:r>
            <a:endParaRPr lang="aa-ET" b="1" i="1"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88476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txBox="1">
            <a:spLocks noGrp="1"/>
          </p:cNvSpPr>
          <p:nvPr>
            <p:ph type="title"/>
          </p:nvPr>
        </p:nvSpPr>
        <p:spPr bwMode="auto">
          <a:xfrm>
            <a:off x="495301" y="177641"/>
            <a:ext cx="11239499"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l"/>
            <a:r>
              <a:rPr lang="en-US" altLang="en-US" sz="3200" b="1" dirty="0">
                <a:solidFill>
                  <a:srgbClr val="FF0000"/>
                </a:solidFill>
                <a:latin typeface="Arial" pitchFamily="34" charset="0"/>
                <a:cs typeface="Arial" pitchFamily="34" charset="0"/>
              </a:rPr>
              <a:t>Eligibility Criteria</a:t>
            </a:r>
          </a:p>
        </p:txBody>
      </p:sp>
      <p:sp>
        <p:nvSpPr>
          <p:cNvPr id="4" name="Content Placeholder 3"/>
          <p:cNvSpPr>
            <a:spLocks noGrp="1"/>
          </p:cNvSpPr>
          <p:nvPr>
            <p:ph idx="1"/>
          </p:nvPr>
        </p:nvSpPr>
        <p:spPr>
          <a:xfrm>
            <a:off x="233680" y="660400"/>
            <a:ext cx="11755120" cy="6197599"/>
          </a:xfrm>
        </p:spPr>
        <p:txBody>
          <a:bodyPr>
            <a:noAutofit/>
          </a:bodyPr>
          <a:lstStyle/>
          <a:p>
            <a:pPr lvl="0"/>
            <a:r>
              <a:rPr lang="en-US" sz="2400" dirty="0">
                <a:solidFill>
                  <a:prstClr val="black"/>
                </a:solidFill>
                <a:latin typeface="Aparajita" panose="020B0604020202020204" pitchFamily="34" charset="0"/>
                <a:ea typeface="ＭＳ Ｐゴシック" charset="0"/>
                <a:cs typeface="Aparajita" panose="020B0604020202020204" pitchFamily="34" charset="0"/>
              </a:rPr>
              <a:t>The organizations currently implementing the Global Fund Malaria project in three Counties are not eligible to apply for the unallocated Counties in the GC7 July 2024 - June 2027 Global Fund Malaria grant.</a:t>
            </a:r>
          </a:p>
          <a:p>
            <a:pPr lvl="0"/>
            <a:r>
              <a:rPr lang="en-US" sz="2400" dirty="0">
                <a:solidFill>
                  <a:prstClr val="black"/>
                </a:solidFill>
                <a:latin typeface="Aparajita" panose="020B0604020202020204" pitchFamily="34" charset="0"/>
                <a:ea typeface="ＭＳ Ｐゴシック" charset="0"/>
                <a:cs typeface="Aparajita" panose="020B0604020202020204" pitchFamily="34" charset="0"/>
              </a:rPr>
              <a:t>Compliance with legal requirements of registration at the National and County levels.</a:t>
            </a:r>
          </a:p>
          <a:p>
            <a:pPr lvl="0"/>
            <a:r>
              <a:rPr lang="en-US" sz="2400" dirty="0">
                <a:solidFill>
                  <a:prstClr val="black"/>
                </a:solidFill>
                <a:latin typeface="Aparajita" panose="020B0604020202020204" pitchFamily="34" charset="0"/>
                <a:ea typeface="ＭＳ Ｐゴシック" charset="0"/>
                <a:cs typeface="Aparajita" panose="020B0604020202020204" pitchFamily="34" charset="0"/>
              </a:rPr>
              <a:t>Evidence of strong organizational management, governance and oversight structures.</a:t>
            </a:r>
          </a:p>
          <a:p>
            <a:pPr lvl="0"/>
            <a:r>
              <a:rPr lang="en-US" sz="2400" dirty="0">
                <a:solidFill>
                  <a:prstClr val="black"/>
                </a:solidFill>
                <a:latin typeface="Aparajita" panose="020B0604020202020204" pitchFamily="34" charset="0"/>
                <a:ea typeface="ＭＳ Ｐゴシック" charset="0"/>
                <a:cs typeface="Aparajita" panose="020B0604020202020204" pitchFamily="34" charset="0"/>
              </a:rPr>
              <a:t>At least 2 years’ experience in implementing health related projects (Experience in implementing TB, HIV or Malaria projects is an added advantage).</a:t>
            </a:r>
          </a:p>
          <a:p>
            <a:pPr lvl="0"/>
            <a:r>
              <a:rPr lang="en-US" sz="2400" dirty="0">
                <a:solidFill>
                  <a:prstClr val="black"/>
                </a:solidFill>
                <a:latin typeface="Aparajita" panose="020B0604020202020204" pitchFamily="34" charset="0"/>
                <a:ea typeface="ＭＳ Ｐゴシック" charset="0"/>
                <a:cs typeface="Aparajita" panose="020B0604020202020204" pitchFamily="34" charset="0"/>
              </a:rPr>
              <a:t>Local presence for the last 2 years in the proposed area of operation (Counties or Sub Counties).</a:t>
            </a:r>
          </a:p>
          <a:p>
            <a:pPr lvl="0"/>
            <a:r>
              <a:rPr lang="en-US" sz="2400" dirty="0">
                <a:solidFill>
                  <a:prstClr val="black"/>
                </a:solidFill>
                <a:latin typeface="Aparajita" panose="020B0604020202020204" pitchFamily="34" charset="0"/>
                <a:ea typeface="ＭＳ Ｐゴシック" charset="0"/>
                <a:cs typeface="Aparajita" panose="020B0604020202020204" pitchFamily="34" charset="0"/>
              </a:rPr>
              <a:t>Well established structures for linkages and coordination with local communities, county governments and other partners where the organization proposes to implement.</a:t>
            </a:r>
          </a:p>
          <a:p>
            <a:pPr lvl="0"/>
            <a:r>
              <a:rPr lang="en-US" sz="2400" dirty="0">
                <a:solidFill>
                  <a:prstClr val="black"/>
                </a:solidFill>
                <a:latin typeface="Aparajita" panose="020B0604020202020204" pitchFamily="34" charset="0"/>
                <a:ea typeface="ＭＳ Ｐゴシック" charset="0"/>
                <a:cs typeface="Aparajita" panose="020B0604020202020204" pitchFamily="34" charset="0"/>
              </a:rPr>
              <a:t>Experience in implementing the Kenya Community Health Strategy and Community-based projects.</a:t>
            </a:r>
          </a:p>
          <a:p>
            <a:pPr lvl="0"/>
            <a:r>
              <a:rPr lang="en-US" sz="2400" dirty="0">
                <a:solidFill>
                  <a:prstClr val="black"/>
                </a:solidFill>
                <a:latin typeface="Aparajita" panose="020B0604020202020204" pitchFamily="34" charset="0"/>
                <a:ea typeface="ＭＳ Ｐゴシック" charset="0"/>
                <a:cs typeface="Aparajita" panose="020B0604020202020204" pitchFamily="34" charset="0"/>
              </a:rPr>
              <a:t>Track record of accountability for results.</a:t>
            </a:r>
          </a:p>
          <a:p>
            <a:pPr lvl="0"/>
            <a:r>
              <a:rPr lang="en-US" sz="2400" dirty="0">
                <a:solidFill>
                  <a:prstClr val="black"/>
                </a:solidFill>
                <a:latin typeface="Aparajita" panose="020B0604020202020204" pitchFamily="34" charset="0"/>
                <a:ea typeface="ＭＳ Ｐゴシック" charset="0"/>
                <a:cs typeface="Aparajita" panose="020B0604020202020204" pitchFamily="34" charset="0"/>
              </a:rPr>
              <a:t>Sound financial management capacity and internal controls.</a:t>
            </a:r>
          </a:p>
          <a:p>
            <a:pPr lvl="0"/>
            <a:r>
              <a:rPr lang="en-US" sz="2400" dirty="0">
                <a:solidFill>
                  <a:prstClr val="black"/>
                </a:solidFill>
                <a:latin typeface="Aparajita" panose="020B0604020202020204" pitchFamily="34" charset="0"/>
                <a:ea typeface="ＭＳ Ｐゴシック" charset="0"/>
                <a:cs typeface="Aparajita" panose="020B0604020202020204" pitchFamily="34" charset="0"/>
              </a:rPr>
              <a:t>Adequate number of skilled staff with expertise in program implementation, finance, human resource (HR), M&amp;E and procurement (existing or to be hired)</a:t>
            </a:r>
          </a:p>
          <a:p>
            <a:pPr lvl="0"/>
            <a:r>
              <a:rPr lang="en-US" sz="2400" dirty="0">
                <a:solidFill>
                  <a:prstClr val="black"/>
                </a:solidFill>
                <a:latin typeface="Aparajita" panose="020B0604020202020204" pitchFamily="34" charset="0"/>
                <a:ea typeface="ＭＳ Ｐゴシック" charset="0"/>
                <a:cs typeface="Aparajita" panose="020B0604020202020204" pitchFamily="34" charset="0"/>
              </a:rPr>
              <a:t>Existing physical infrastructure including functional IT system for internal and external communication.</a:t>
            </a:r>
          </a:p>
        </p:txBody>
      </p:sp>
      <p:sp>
        <p:nvSpPr>
          <p:cNvPr id="2" name="Slide Number Placeholder 1"/>
          <p:cNvSpPr>
            <a:spLocks noGrp="1"/>
          </p:cNvSpPr>
          <p:nvPr>
            <p:ph type="sldNum" sz="quarter" idx="12"/>
          </p:nvPr>
        </p:nvSpPr>
        <p:spPr/>
        <p:txBody>
          <a:bodyPr/>
          <a:lstStyle/>
          <a:p>
            <a:fld id="{CDF78312-EFC1-4748-8019-43DC52D8078B}" type="slidenum">
              <a:rPr lang="en-US" smtClean="0"/>
              <a:t>10</a:t>
            </a:fld>
            <a:endParaRPr lang="en-US" dirty="0"/>
          </a:p>
        </p:txBody>
      </p:sp>
    </p:spTree>
    <p:extLst>
      <p:ext uri="{BB962C8B-B14F-4D97-AF65-F5344CB8AC3E}">
        <p14:creationId xmlns:p14="http://schemas.microsoft.com/office/powerpoint/2010/main" val="3579040458"/>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C57608-5D2C-5347-965A-F7A85500462B}"/>
              </a:ext>
            </a:extLst>
          </p:cNvPr>
          <p:cNvPicPr>
            <a:picLocks noChangeAspect="1"/>
          </p:cNvPicPr>
          <p:nvPr/>
        </p:nvPicPr>
        <p:blipFill>
          <a:blip r:embed="rId2"/>
          <a:stretch>
            <a:fillRect/>
          </a:stretch>
        </p:blipFill>
        <p:spPr>
          <a:xfrm>
            <a:off x="152400" y="6458586"/>
            <a:ext cx="9992755" cy="66356"/>
          </a:xfrm>
          <a:prstGeom prst="rect">
            <a:avLst/>
          </a:prstGeom>
        </p:spPr>
      </p:pic>
      <p:sp>
        <p:nvSpPr>
          <p:cNvPr id="10" name="Rectangle 9">
            <a:extLst>
              <a:ext uri="{FF2B5EF4-FFF2-40B4-BE49-F238E27FC236}">
                <a16:creationId xmlns:a16="http://schemas.microsoft.com/office/drawing/2014/main" id="{A5DC6613-30F3-DD41-8416-2BD658088D40}"/>
              </a:ext>
            </a:extLst>
          </p:cNvPr>
          <p:cNvSpPr/>
          <p:nvPr/>
        </p:nvSpPr>
        <p:spPr>
          <a:xfrm>
            <a:off x="10264915" y="6269801"/>
            <a:ext cx="1590185" cy="360099"/>
          </a:xfrm>
          <a:prstGeom prst="rect">
            <a:avLst/>
          </a:prstGeom>
        </p:spPr>
        <p:txBody>
          <a:bodyPr wrap="none">
            <a:spAutoFit/>
          </a:bodyPr>
          <a:lstStyle/>
          <a:p>
            <a:r>
              <a:rPr lang="en-US" sz="1755" dirty="0"/>
              <a:t>www.amref.org</a:t>
            </a:r>
          </a:p>
        </p:txBody>
      </p:sp>
      <p:pic>
        <p:nvPicPr>
          <p:cNvPr id="6" name="Picture 5">
            <a:extLst>
              <a:ext uri="{FF2B5EF4-FFF2-40B4-BE49-F238E27FC236}">
                <a16:creationId xmlns:a16="http://schemas.microsoft.com/office/drawing/2014/main" id="{AE6D20DF-D802-C34C-85E2-8E64068A0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9422" y="228102"/>
            <a:ext cx="1278222" cy="588170"/>
          </a:xfrm>
          <a:prstGeom prst="rect">
            <a:avLst/>
          </a:prstGeom>
        </p:spPr>
      </p:pic>
      <p:sp>
        <p:nvSpPr>
          <p:cNvPr id="11" name="TextBox 10">
            <a:extLst>
              <a:ext uri="{FF2B5EF4-FFF2-40B4-BE49-F238E27FC236}">
                <a16:creationId xmlns:a16="http://schemas.microsoft.com/office/drawing/2014/main" id="{BEC0B8D9-6F59-BF40-A3EB-3B63F72A8565}"/>
              </a:ext>
            </a:extLst>
          </p:cNvPr>
          <p:cNvSpPr txBox="1"/>
          <p:nvPr/>
        </p:nvSpPr>
        <p:spPr>
          <a:xfrm>
            <a:off x="258084" y="167627"/>
            <a:ext cx="11570742" cy="584775"/>
          </a:xfrm>
          <a:prstGeom prst="rect">
            <a:avLst/>
          </a:prstGeom>
          <a:noFill/>
        </p:spPr>
        <p:txBody>
          <a:bodyPr wrap="square" rtlCol="0">
            <a:spAutoFit/>
          </a:bodyPr>
          <a:lstStyle/>
          <a:p>
            <a:r>
              <a:rPr lang="en-US" altLang="en-US" sz="3200" b="1" dirty="0">
                <a:solidFill>
                  <a:srgbClr val="FF0000"/>
                </a:solidFill>
                <a:latin typeface="Arial" pitchFamily="34" charset="0"/>
                <a:cs typeface="Arial" pitchFamily="34" charset="0"/>
              </a:rPr>
              <a:t>Mandatory requirements</a:t>
            </a:r>
            <a:endParaRPr lang="aa-ET" sz="3200" b="1" dirty="0">
              <a:solidFill>
                <a:srgbClr val="FF0000"/>
              </a:solidFill>
              <a:latin typeface="Myriad Pro Semibold" panose="020B0603030403020204" pitchFamily="34" charset="0"/>
              <a:cs typeface="Calibri" panose="020F0502020204030204" pitchFamily="34" charset="0"/>
            </a:endParaRPr>
          </a:p>
        </p:txBody>
      </p:sp>
      <p:sp>
        <p:nvSpPr>
          <p:cNvPr id="13" name="Google Shape;193;p48">
            <a:extLst>
              <a:ext uri="{FF2B5EF4-FFF2-40B4-BE49-F238E27FC236}">
                <a16:creationId xmlns:a16="http://schemas.microsoft.com/office/drawing/2014/main" id="{F9BA3FB4-83DC-4F5F-BB91-8EFC6F83D1E4}"/>
              </a:ext>
            </a:extLst>
          </p:cNvPr>
          <p:cNvSpPr txBox="1">
            <a:spLocks/>
          </p:cNvSpPr>
          <p:nvPr/>
        </p:nvSpPr>
        <p:spPr>
          <a:xfrm>
            <a:off x="665711" y="858274"/>
            <a:ext cx="11241932" cy="5771625"/>
          </a:xfrm>
          <a:prstGeom prst="rect">
            <a:avLst/>
          </a:prstGeom>
          <a:noFill/>
          <a:ln>
            <a:noFill/>
          </a:ln>
        </p:spPr>
        <p:txBody>
          <a:bodyPr spcFirstLastPara="1" vert="horz" wrap="square" lIns="87726" tIns="43851" rIns="87726" bIns="43851"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93567" indent="-493567" algn="l" defTabSz="877453">
              <a:lnSpc>
                <a:spcPct val="100000"/>
              </a:lnSpc>
              <a:spcBef>
                <a:spcPts val="585"/>
              </a:spcBef>
              <a:spcAft>
                <a:spcPts val="585"/>
              </a:spcAft>
              <a:buFont typeface="+mj-lt"/>
              <a:buAutoNum type="arabicPeriod"/>
              <a:defRPr/>
            </a:pPr>
            <a:endParaRPr lang="en-US" altLang="en-US" sz="2340" dirty="0">
              <a:latin typeface="Arial" panose="020B0604020202020204" pitchFamily="34" charset="0"/>
              <a:ea typeface="ＭＳ Ｐゴシック" panose="020B0600070205080204" pitchFamily="34" charset="-128"/>
              <a:cs typeface="Arial" panose="020B0604020202020204" pitchFamily="34" charset="0"/>
            </a:endParaRPr>
          </a:p>
          <a:p>
            <a:pPr marL="493567" indent="-493567" algn="l" defTabSz="877453">
              <a:lnSpc>
                <a:spcPct val="100000"/>
              </a:lnSpc>
              <a:spcBef>
                <a:spcPts val="585"/>
              </a:spcBef>
              <a:spcAft>
                <a:spcPts val="585"/>
              </a:spcAft>
              <a:buFont typeface="+mj-lt"/>
              <a:buAutoNum type="arabicPeriod"/>
              <a:defRPr/>
            </a:pPr>
            <a:endParaRPr lang="en-US" altLang="en-US" sz="2340" dirty="0">
              <a:latin typeface="Arial" panose="020B0604020202020204" pitchFamily="34" charset="0"/>
              <a:ea typeface="ＭＳ Ｐゴシック" panose="020B0600070205080204" pitchFamily="34" charset="-128"/>
              <a:cs typeface="Arial" panose="020B0604020202020204" pitchFamily="34" charset="0"/>
            </a:endParaRPr>
          </a:p>
        </p:txBody>
      </p:sp>
      <p:graphicFrame>
        <p:nvGraphicFramePr>
          <p:cNvPr id="2" name="Table 1">
            <a:extLst>
              <a:ext uri="{FF2B5EF4-FFF2-40B4-BE49-F238E27FC236}">
                <a16:creationId xmlns:a16="http://schemas.microsoft.com/office/drawing/2014/main" id="{72374FA9-1430-6E4C-A807-FC4CF3EF8AD1}"/>
              </a:ext>
            </a:extLst>
          </p:cNvPr>
          <p:cNvGraphicFramePr>
            <a:graphicFrameLocks noGrp="1"/>
          </p:cNvGraphicFramePr>
          <p:nvPr>
            <p:extLst>
              <p:ext uri="{D42A27DB-BD31-4B8C-83A1-F6EECF244321}">
                <p14:modId xmlns:p14="http://schemas.microsoft.com/office/powerpoint/2010/main" val="1924826265"/>
              </p:ext>
            </p:extLst>
          </p:nvPr>
        </p:nvGraphicFramePr>
        <p:xfrm>
          <a:off x="665712" y="943103"/>
          <a:ext cx="10499594" cy="5325943"/>
        </p:xfrm>
        <a:graphic>
          <a:graphicData uri="http://schemas.openxmlformats.org/drawingml/2006/table">
            <a:tbl>
              <a:tblPr firstRow="1" firstCol="1" bandRow="1">
                <a:tableStyleId>{8799B23B-EC83-4686-B30A-512413B5E67A}</a:tableStyleId>
              </a:tblPr>
              <a:tblGrid>
                <a:gridCol w="769414">
                  <a:extLst>
                    <a:ext uri="{9D8B030D-6E8A-4147-A177-3AD203B41FA5}">
                      <a16:colId xmlns:a16="http://schemas.microsoft.com/office/drawing/2014/main" val="1048881987"/>
                    </a:ext>
                  </a:extLst>
                </a:gridCol>
                <a:gridCol w="9730180">
                  <a:extLst>
                    <a:ext uri="{9D8B030D-6E8A-4147-A177-3AD203B41FA5}">
                      <a16:colId xmlns:a16="http://schemas.microsoft.com/office/drawing/2014/main" val="1217701462"/>
                    </a:ext>
                  </a:extLst>
                </a:gridCol>
              </a:tblGrid>
              <a:tr h="364725">
                <a:tc>
                  <a:txBody>
                    <a:bodyPr/>
                    <a:lstStyle/>
                    <a:p>
                      <a:pPr algn="l">
                        <a:lnSpc>
                          <a:spcPct val="115000"/>
                        </a:lnSpc>
                        <a:spcAft>
                          <a:spcPts val="1000"/>
                        </a:spcAft>
                      </a:pPr>
                      <a:r>
                        <a:rPr lang="en-US" sz="2000" kern="1200">
                          <a:solidFill>
                            <a:prstClr val="black"/>
                          </a:solidFill>
                          <a:latin typeface="Aparajita" panose="020B0604020202020204" pitchFamily="34" charset="0"/>
                          <a:ea typeface="ＭＳ Ｐゴシック" charset="0"/>
                          <a:cs typeface="Aparajita" panose="020B0604020202020204" pitchFamily="34" charset="0"/>
                        </a:rPr>
                        <a:t>No.</a:t>
                      </a:r>
                    </a:p>
                  </a:txBody>
                  <a:tcPr marL="56535" marR="56535" marT="0" marB="0"/>
                </a:tc>
                <a:tc>
                  <a:txBody>
                    <a:bodyPr/>
                    <a:lstStyle/>
                    <a:p>
                      <a:pPr algn="l">
                        <a:lnSpc>
                          <a:spcPct val="115000"/>
                        </a:lnSpc>
                        <a:spcAft>
                          <a:spcPts val="1000"/>
                        </a:spcAft>
                      </a:pPr>
                      <a:r>
                        <a:rPr lang="en-US" sz="2000" kern="1200">
                          <a:solidFill>
                            <a:prstClr val="black"/>
                          </a:solidFill>
                          <a:latin typeface="Aparajita" panose="020B0604020202020204" pitchFamily="34" charset="0"/>
                          <a:ea typeface="ＭＳ Ｐゴシック" charset="0"/>
                          <a:cs typeface="Aparajita" panose="020B0604020202020204" pitchFamily="34" charset="0"/>
                        </a:rPr>
                        <a:t>Mandatory requirement</a:t>
                      </a:r>
                    </a:p>
                  </a:txBody>
                  <a:tcPr marL="56535" marR="56535" marT="0" marB="0"/>
                </a:tc>
                <a:extLst>
                  <a:ext uri="{0D108BD9-81ED-4DB2-BD59-A6C34878D82A}">
                    <a16:rowId xmlns:a16="http://schemas.microsoft.com/office/drawing/2014/main" val="1821668400"/>
                  </a:ext>
                </a:extLst>
              </a:tr>
              <a:tr h="805672">
                <a:tc>
                  <a:txBody>
                    <a:bodyPr/>
                    <a:lstStyle/>
                    <a:p>
                      <a:pPr algn="l">
                        <a:lnSpc>
                          <a:spcPct val="115000"/>
                        </a:lnSpc>
                        <a:spcAft>
                          <a:spcPts val="1000"/>
                        </a:spcAft>
                      </a:pPr>
                      <a:r>
                        <a:rPr lang="en-US" sz="2000" kern="1200">
                          <a:solidFill>
                            <a:prstClr val="black"/>
                          </a:solidFill>
                          <a:latin typeface="Aparajita" panose="020B0604020202020204" pitchFamily="34" charset="0"/>
                          <a:ea typeface="ＭＳ Ｐゴシック" charset="0"/>
                          <a:cs typeface="Aparajita" panose="020B0604020202020204" pitchFamily="34" charset="0"/>
                        </a:rPr>
                        <a:t>1</a:t>
                      </a:r>
                    </a:p>
                  </a:txBody>
                  <a:tcPr marL="56535" marR="56535" marT="0" marB="0"/>
                </a:tc>
                <a:tc>
                  <a:txBody>
                    <a:bodyPr/>
                    <a:lstStyle/>
                    <a:p>
                      <a:pPr marL="0" indent="-376555" algn="l">
                        <a:lnSpc>
                          <a:spcPct val="115000"/>
                        </a:lnSpc>
                        <a:spcAft>
                          <a:spcPts val="0"/>
                        </a:spcAft>
                      </a:pPr>
                      <a:r>
                        <a:rPr lang="en-US" sz="2000" kern="1200" dirty="0">
                          <a:solidFill>
                            <a:prstClr val="black"/>
                          </a:solidFill>
                          <a:latin typeface="Aparajita" panose="020B0604020202020204" pitchFamily="34" charset="0"/>
                          <a:ea typeface="ＭＳ Ｐゴシック" charset="0"/>
                          <a:cs typeface="Aparajita" panose="020B0604020202020204" pitchFamily="34" charset="0"/>
                        </a:rPr>
                        <a:t>Copy of </a:t>
                      </a:r>
                      <a:r>
                        <a:rPr lang="en-US" sz="2000" b="1" kern="1200" dirty="0">
                          <a:solidFill>
                            <a:prstClr val="black"/>
                          </a:solidFill>
                          <a:latin typeface="Aparajita" panose="020B0604020202020204" pitchFamily="34" charset="0"/>
                          <a:ea typeface="ＭＳ Ｐゴシック" charset="0"/>
                          <a:cs typeface="Aparajita" panose="020B0604020202020204" pitchFamily="34" charset="0"/>
                        </a:rPr>
                        <a:t>valid</a:t>
                      </a:r>
                      <a:r>
                        <a:rPr lang="en-US" sz="2000" kern="1200" dirty="0">
                          <a:solidFill>
                            <a:prstClr val="black"/>
                          </a:solidFill>
                          <a:latin typeface="Aparajita" panose="020B0604020202020204" pitchFamily="34" charset="0"/>
                          <a:ea typeface="ＭＳ Ｐゴシック" charset="0"/>
                          <a:cs typeface="Aparajita" panose="020B0604020202020204" pitchFamily="34" charset="0"/>
                        </a:rPr>
                        <a:t> organization’s certificate of incorporation/registration certificate </a:t>
                      </a:r>
                      <a:r>
                        <a:rPr lang="en-US" sz="2000" b="1" kern="1200" dirty="0">
                          <a:solidFill>
                            <a:prstClr val="black"/>
                          </a:solidFill>
                          <a:latin typeface="Aparajita" panose="020B0604020202020204" pitchFamily="34" charset="0"/>
                          <a:ea typeface="ＭＳ Ｐゴシック" charset="0"/>
                          <a:cs typeface="Aparajita" panose="020B0604020202020204" pitchFamily="34" charset="0"/>
                        </a:rPr>
                        <a:t>(for organizations that require annual renewal, evidence of up to date renewal should be provided)</a:t>
                      </a:r>
                    </a:p>
                  </a:txBody>
                  <a:tcPr marL="56535" marR="56535" marT="0" marB="0"/>
                </a:tc>
                <a:extLst>
                  <a:ext uri="{0D108BD9-81ED-4DB2-BD59-A6C34878D82A}">
                    <a16:rowId xmlns:a16="http://schemas.microsoft.com/office/drawing/2014/main" val="4245283247"/>
                  </a:ext>
                </a:extLst>
              </a:tr>
              <a:tr h="402448">
                <a:tc>
                  <a:txBody>
                    <a:bodyPr/>
                    <a:lstStyle/>
                    <a:p>
                      <a:pPr algn="l">
                        <a:lnSpc>
                          <a:spcPct val="115000"/>
                        </a:lnSpc>
                        <a:spcAft>
                          <a:spcPts val="1000"/>
                        </a:spcAft>
                      </a:pPr>
                      <a:r>
                        <a:rPr lang="en-US" sz="2000" kern="1200">
                          <a:solidFill>
                            <a:prstClr val="black"/>
                          </a:solidFill>
                          <a:latin typeface="Aparajita" panose="020B0604020202020204" pitchFamily="34" charset="0"/>
                          <a:ea typeface="ＭＳ Ｐゴシック" charset="0"/>
                          <a:cs typeface="Aparajita" panose="020B0604020202020204" pitchFamily="34" charset="0"/>
                        </a:rPr>
                        <a:t>2</a:t>
                      </a:r>
                    </a:p>
                  </a:txBody>
                  <a:tcPr marL="56535" marR="56535" marT="0" marB="0"/>
                </a:tc>
                <a:tc>
                  <a:txBody>
                    <a:bodyPr/>
                    <a:lstStyle/>
                    <a:p>
                      <a:pPr marL="0" indent="-376555" algn="l">
                        <a:lnSpc>
                          <a:spcPct val="115000"/>
                        </a:lnSpc>
                        <a:spcAft>
                          <a:spcPts val="0"/>
                        </a:spcAft>
                      </a:pPr>
                      <a:r>
                        <a:rPr lang="en-US" sz="2000" kern="1200" dirty="0">
                          <a:solidFill>
                            <a:prstClr val="black"/>
                          </a:solidFill>
                          <a:latin typeface="Aparajita" panose="020B0604020202020204" pitchFamily="34" charset="0"/>
                          <a:ea typeface="ＭＳ Ｐゴシック" charset="0"/>
                          <a:cs typeface="Aparajita" panose="020B0604020202020204" pitchFamily="34" charset="0"/>
                        </a:rPr>
                        <a:t>Current </a:t>
                      </a:r>
                      <a:r>
                        <a:rPr lang="en-US" sz="2000" b="1" kern="1200" dirty="0">
                          <a:solidFill>
                            <a:prstClr val="black"/>
                          </a:solidFill>
                          <a:latin typeface="Aparajita" panose="020B0604020202020204" pitchFamily="34" charset="0"/>
                          <a:ea typeface="ＭＳ Ｐゴシック" charset="0"/>
                          <a:cs typeface="Aparajita" panose="020B0604020202020204" pitchFamily="34" charset="0"/>
                        </a:rPr>
                        <a:t>valid</a:t>
                      </a:r>
                      <a:r>
                        <a:rPr lang="en-US" sz="2000" kern="1200" dirty="0">
                          <a:solidFill>
                            <a:prstClr val="black"/>
                          </a:solidFill>
                          <a:latin typeface="Aparajita" panose="020B0604020202020204" pitchFamily="34" charset="0"/>
                          <a:ea typeface="ＭＳ Ｐゴシック" charset="0"/>
                          <a:cs typeface="Aparajita" panose="020B0604020202020204" pitchFamily="34" charset="0"/>
                        </a:rPr>
                        <a:t> Tax Compliance Certificate or exemption certificate where applicable </a:t>
                      </a:r>
                      <a:endParaRPr lang="en-US" sz="2000" b="1" kern="1200" dirty="0">
                        <a:solidFill>
                          <a:prstClr val="black"/>
                        </a:solidFill>
                        <a:latin typeface="Aparajita" panose="020B0604020202020204" pitchFamily="34" charset="0"/>
                        <a:ea typeface="ＭＳ Ｐゴシック" charset="0"/>
                        <a:cs typeface="Aparajita" panose="020B0604020202020204" pitchFamily="34" charset="0"/>
                      </a:endParaRPr>
                    </a:p>
                  </a:txBody>
                  <a:tcPr marL="56535" marR="56535" marT="0" marB="0"/>
                </a:tc>
                <a:extLst>
                  <a:ext uri="{0D108BD9-81ED-4DB2-BD59-A6C34878D82A}">
                    <a16:rowId xmlns:a16="http://schemas.microsoft.com/office/drawing/2014/main" val="977467279"/>
                  </a:ext>
                </a:extLst>
              </a:tr>
              <a:tr h="402448">
                <a:tc>
                  <a:txBody>
                    <a:bodyPr/>
                    <a:lstStyle/>
                    <a:p>
                      <a:pPr algn="l">
                        <a:lnSpc>
                          <a:spcPct val="115000"/>
                        </a:lnSpc>
                        <a:spcAft>
                          <a:spcPts val="1000"/>
                        </a:spcAft>
                      </a:pPr>
                      <a:r>
                        <a:rPr lang="en-US" sz="2000" kern="1200">
                          <a:solidFill>
                            <a:prstClr val="black"/>
                          </a:solidFill>
                          <a:latin typeface="Aparajita" panose="020B0604020202020204" pitchFamily="34" charset="0"/>
                          <a:ea typeface="ＭＳ Ｐゴシック" charset="0"/>
                          <a:cs typeface="Aparajita" panose="020B0604020202020204" pitchFamily="34" charset="0"/>
                        </a:rPr>
                        <a:t>3</a:t>
                      </a:r>
                    </a:p>
                  </a:txBody>
                  <a:tcPr marL="56535" marR="56535" marT="0" marB="0"/>
                </a:tc>
                <a:tc>
                  <a:txBody>
                    <a:bodyPr/>
                    <a:lstStyle/>
                    <a:p>
                      <a:pPr marL="0" marR="0" lvl="0" indent="-376555" algn="l" defTabSz="914400" rtl="0" eaLnBrk="1" fontAlgn="auto" latinLnBrk="0" hangingPunct="1">
                        <a:lnSpc>
                          <a:spcPct val="115000"/>
                        </a:lnSpc>
                        <a:spcBef>
                          <a:spcPts val="0"/>
                        </a:spcBef>
                        <a:spcAft>
                          <a:spcPts val="0"/>
                        </a:spcAft>
                        <a:buClrTx/>
                        <a:buSzTx/>
                        <a:buFontTx/>
                        <a:buNone/>
                        <a:tabLst/>
                        <a:defRPr/>
                      </a:pPr>
                      <a:r>
                        <a:rPr lang="en-US" sz="2000" kern="1200" dirty="0">
                          <a:solidFill>
                            <a:prstClr val="black"/>
                          </a:solidFill>
                          <a:latin typeface="Aparajita" panose="020B0604020202020204" pitchFamily="34" charset="0"/>
                          <a:ea typeface="ＭＳ Ｐゴシック" charset="0"/>
                          <a:cs typeface="Aparajita" panose="020B0604020202020204" pitchFamily="34" charset="0"/>
                        </a:rPr>
                        <a:t>Copy of the organization's constitution/articles of association</a:t>
                      </a:r>
                      <a:endParaRPr lang="en-US" sz="2000" b="1" kern="1200" dirty="0">
                        <a:solidFill>
                          <a:prstClr val="black"/>
                        </a:solidFill>
                        <a:latin typeface="Aparajita" panose="020B0604020202020204" pitchFamily="34" charset="0"/>
                        <a:ea typeface="ＭＳ Ｐゴシック" charset="0"/>
                        <a:cs typeface="Aparajita" panose="020B0604020202020204" pitchFamily="34" charset="0"/>
                      </a:endParaRPr>
                    </a:p>
                  </a:txBody>
                  <a:tcPr marL="56535" marR="56535" marT="0" marB="0"/>
                </a:tc>
                <a:extLst>
                  <a:ext uri="{0D108BD9-81ED-4DB2-BD59-A6C34878D82A}">
                    <a16:rowId xmlns:a16="http://schemas.microsoft.com/office/drawing/2014/main" val="3751351534"/>
                  </a:ext>
                </a:extLst>
              </a:tr>
              <a:tr h="610772">
                <a:tc>
                  <a:txBody>
                    <a:bodyPr/>
                    <a:lstStyle/>
                    <a:p>
                      <a:pPr algn="l">
                        <a:lnSpc>
                          <a:spcPct val="115000"/>
                        </a:lnSpc>
                        <a:spcAft>
                          <a:spcPts val="1000"/>
                        </a:spcAft>
                      </a:pPr>
                      <a:r>
                        <a:rPr lang="en-US" sz="2000" kern="1200">
                          <a:solidFill>
                            <a:prstClr val="black"/>
                          </a:solidFill>
                          <a:latin typeface="Aparajita" panose="020B0604020202020204" pitchFamily="34" charset="0"/>
                          <a:ea typeface="ＭＳ Ｐゴシック" charset="0"/>
                          <a:cs typeface="Aparajita" panose="020B0604020202020204" pitchFamily="34" charset="0"/>
                        </a:rPr>
                        <a:t>4</a:t>
                      </a:r>
                    </a:p>
                  </a:txBody>
                  <a:tcPr marL="56535" marR="56535" marT="0" marB="0"/>
                </a:tc>
                <a:tc>
                  <a:txBody>
                    <a:bodyPr/>
                    <a:lstStyle/>
                    <a:p>
                      <a:pPr algn="l">
                        <a:lnSpc>
                          <a:spcPct val="115000"/>
                        </a:lnSpc>
                        <a:spcAft>
                          <a:spcPts val="1000"/>
                        </a:spcAft>
                      </a:pPr>
                      <a:r>
                        <a:rPr lang="en-US" sz="2000" kern="1200" dirty="0">
                          <a:solidFill>
                            <a:prstClr val="black"/>
                          </a:solidFill>
                          <a:latin typeface="Aparajita" panose="020B0604020202020204" pitchFamily="34" charset="0"/>
                          <a:ea typeface="ＭＳ Ｐゴシック" charset="0"/>
                          <a:cs typeface="Aparajita" panose="020B0604020202020204" pitchFamily="34" charset="0"/>
                        </a:rPr>
                        <a:t>Copies of 2 audited financial reports (2021-2022) and each must be signed and dated by the auditors, firms/organization Directors. (</a:t>
                      </a:r>
                      <a:r>
                        <a:rPr lang="en-US" sz="2000" b="1" kern="1200" dirty="0">
                          <a:solidFill>
                            <a:prstClr val="black"/>
                          </a:solidFill>
                          <a:latin typeface="Aparajita" panose="020B0604020202020204" pitchFamily="34" charset="0"/>
                          <a:ea typeface="ＭＳ Ｐゴシック" charset="0"/>
                          <a:cs typeface="Aparajita" panose="020B0604020202020204" pitchFamily="34" charset="0"/>
                        </a:rPr>
                        <a:t>Both reports must have unqualified/unmodified auditors’ opinion</a:t>
                      </a:r>
                      <a:r>
                        <a:rPr lang="en-US" sz="2000" kern="1200" dirty="0">
                          <a:solidFill>
                            <a:prstClr val="black"/>
                          </a:solidFill>
                          <a:latin typeface="Aparajita" panose="020B0604020202020204" pitchFamily="34" charset="0"/>
                          <a:ea typeface="ＭＳ Ｐゴシック" charset="0"/>
                          <a:cs typeface="Aparajita" panose="020B0604020202020204" pitchFamily="34" charset="0"/>
                        </a:rPr>
                        <a:t>)</a:t>
                      </a:r>
                      <a:endParaRPr lang="en-US" sz="2000" b="1" u="sng" kern="1200" dirty="0">
                        <a:solidFill>
                          <a:prstClr val="black"/>
                        </a:solidFill>
                        <a:latin typeface="Aparajita" panose="020B0604020202020204" pitchFamily="34" charset="0"/>
                        <a:ea typeface="ＭＳ Ｐゴシック" charset="0"/>
                        <a:cs typeface="Aparajita" panose="020B0604020202020204" pitchFamily="34" charset="0"/>
                      </a:endParaRPr>
                    </a:p>
                  </a:txBody>
                  <a:tcPr marL="56535" marR="56535" marT="0" marB="0"/>
                </a:tc>
                <a:extLst>
                  <a:ext uri="{0D108BD9-81ED-4DB2-BD59-A6C34878D82A}">
                    <a16:rowId xmlns:a16="http://schemas.microsoft.com/office/drawing/2014/main" val="2988243226"/>
                  </a:ext>
                </a:extLst>
              </a:tr>
              <a:tr h="423175">
                <a:tc>
                  <a:txBody>
                    <a:bodyPr/>
                    <a:lstStyle/>
                    <a:p>
                      <a:pPr algn="l">
                        <a:lnSpc>
                          <a:spcPct val="115000"/>
                        </a:lnSpc>
                        <a:spcAft>
                          <a:spcPts val="1000"/>
                        </a:spcAft>
                      </a:pPr>
                      <a:r>
                        <a:rPr lang="en-US" sz="2000" kern="1200">
                          <a:solidFill>
                            <a:prstClr val="black"/>
                          </a:solidFill>
                          <a:latin typeface="Aparajita" panose="020B0604020202020204" pitchFamily="34" charset="0"/>
                          <a:ea typeface="ＭＳ Ｐゴシック" charset="0"/>
                          <a:cs typeface="Aparajita" panose="020B0604020202020204" pitchFamily="34" charset="0"/>
                        </a:rPr>
                        <a:t>5</a:t>
                      </a:r>
                    </a:p>
                  </a:txBody>
                  <a:tcPr marL="56535" marR="56535" marT="0" marB="0"/>
                </a:tc>
                <a:tc>
                  <a:txBody>
                    <a:bodyPr/>
                    <a:lstStyle/>
                    <a:p>
                      <a:pPr marL="0" indent="-376555" algn="l">
                        <a:lnSpc>
                          <a:spcPct val="115000"/>
                        </a:lnSpc>
                        <a:spcAft>
                          <a:spcPts val="0"/>
                        </a:spcAft>
                      </a:pPr>
                      <a:r>
                        <a:rPr lang="en-US" sz="2000" kern="1200" dirty="0">
                          <a:solidFill>
                            <a:prstClr val="black"/>
                          </a:solidFill>
                          <a:latin typeface="Aparajita" panose="020B0604020202020204" pitchFamily="34" charset="0"/>
                          <a:ea typeface="ＭＳ Ｐゴシック" charset="0"/>
                          <a:cs typeface="Aparajita" panose="020B0604020202020204" pitchFamily="34" charset="0"/>
                        </a:rPr>
                        <a:t>Organizational governance and management structure (organogram)</a:t>
                      </a:r>
                    </a:p>
                  </a:txBody>
                  <a:tcPr marL="56535" marR="56535" marT="0" marB="0"/>
                </a:tc>
                <a:extLst>
                  <a:ext uri="{0D108BD9-81ED-4DB2-BD59-A6C34878D82A}">
                    <a16:rowId xmlns:a16="http://schemas.microsoft.com/office/drawing/2014/main" val="907709904"/>
                  </a:ext>
                </a:extLst>
              </a:tr>
              <a:tr h="402448">
                <a:tc>
                  <a:txBody>
                    <a:bodyPr/>
                    <a:lstStyle/>
                    <a:p>
                      <a:pPr algn="l">
                        <a:lnSpc>
                          <a:spcPct val="115000"/>
                        </a:lnSpc>
                        <a:spcAft>
                          <a:spcPts val="1000"/>
                        </a:spcAft>
                      </a:pPr>
                      <a:r>
                        <a:rPr lang="en-US" sz="2000" kern="1200">
                          <a:solidFill>
                            <a:prstClr val="black"/>
                          </a:solidFill>
                          <a:latin typeface="Aparajita" panose="020B0604020202020204" pitchFamily="34" charset="0"/>
                          <a:ea typeface="ＭＳ Ｐゴシック" charset="0"/>
                          <a:cs typeface="Aparajita" panose="020B0604020202020204" pitchFamily="34" charset="0"/>
                        </a:rPr>
                        <a:t>6</a:t>
                      </a:r>
                    </a:p>
                  </a:txBody>
                  <a:tcPr marL="56535" marR="56535" marT="0" marB="0"/>
                </a:tc>
                <a:tc>
                  <a:txBody>
                    <a:bodyPr/>
                    <a:lstStyle/>
                    <a:p>
                      <a:pPr marL="0" indent="-376555" algn="l">
                        <a:lnSpc>
                          <a:spcPct val="115000"/>
                        </a:lnSpc>
                        <a:spcAft>
                          <a:spcPts val="0"/>
                        </a:spcAft>
                      </a:pPr>
                      <a:r>
                        <a:rPr lang="en-US" sz="2000" kern="1200" dirty="0">
                          <a:solidFill>
                            <a:prstClr val="black"/>
                          </a:solidFill>
                          <a:latin typeface="Aparajita" panose="020B0604020202020204" pitchFamily="34" charset="0"/>
                          <a:ea typeface="ＭＳ Ｐゴシック" charset="0"/>
                          <a:cs typeface="Aparajita" panose="020B0604020202020204" pitchFamily="34" charset="0"/>
                        </a:rPr>
                        <a:t>Two latest board meeting minutes as per the organization’s constitution/Articles of association (</a:t>
                      </a:r>
                      <a:r>
                        <a:rPr lang="en-US" sz="2000" b="1" kern="1200" dirty="0">
                          <a:solidFill>
                            <a:prstClr val="black"/>
                          </a:solidFill>
                          <a:latin typeface="Aparajita" panose="020B0604020202020204" pitchFamily="34" charset="0"/>
                          <a:ea typeface="ＭＳ Ｐゴシック" charset="0"/>
                          <a:cs typeface="Aparajita" panose="020B0604020202020204" pitchFamily="34" charset="0"/>
                        </a:rPr>
                        <a:t>from 2022 to date</a:t>
                      </a:r>
                      <a:r>
                        <a:rPr lang="en-US" sz="2000" kern="1200" dirty="0">
                          <a:solidFill>
                            <a:prstClr val="black"/>
                          </a:solidFill>
                          <a:latin typeface="Aparajita" panose="020B0604020202020204" pitchFamily="34" charset="0"/>
                          <a:ea typeface="ＭＳ Ｐゴシック" charset="0"/>
                          <a:cs typeface="Aparajita" panose="020B0604020202020204" pitchFamily="34" charset="0"/>
                        </a:rPr>
                        <a:t>)</a:t>
                      </a:r>
                    </a:p>
                  </a:txBody>
                  <a:tcPr marL="56535" marR="56535" marT="0" marB="0"/>
                </a:tc>
                <a:extLst>
                  <a:ext uri="{0D108BD9-81ED-4DB2-BD59-A6C34878D82A}">
                    <a16:rowId xmlns:a16="http://schemas.microsoft.com/office/drawing/2014/main" val="2601171152"/>
                  </a:ext>
                </a:extLst>
              </a:tr>
              <a:tr h="421907">
                <a:tc>
                  <a:txBody>
                    <a:bodyPr/>
                    <a:lstStyle/>
                    <a:p>
                      <a:pPr algn="l">
                        <a:lnSpc>
                          <a:spcPct val="115000"/>
                        </a:lnSpc>
                        <a:spcAft>
                          <a:spcPts val="1000"/>
                        </a:spcAft>
                      </a:pPr>
                      <a:r>
                        <a:rPr lang="en-US" sz="2000" kern="1200">
                          <a:solidFill>
                            <a:prstClr val="black"/>
                          </a:solidFill>
                          <a:latin typeface="Aparajita" panose="020B0604020202020204" pitchFamily="34" charset="0"/>
                          <a:ea typeface="ＭＳ Ｐゴシック" charset="0"/>
                          <a:cs typeface="Aparajita" panose="020B0604020202020204" pitchFamily="34" charset="0"/>
                        </a:rPr>
                        <a:t>7</a:t>
                      </a:r>
                    </a:p>
                  </a:txBody>
                  <a:tcPr marL="56535" marR="56535" marT="0" marB="0"/>
                </a:tc>
                <a:tc>
                  <a:txBody>
                    <a:bodyPr/>
                    <a:lstStyle/>
                    <a:p>
                      <a:pPr marL="0" indent="-376555" algn="l">
                        <a:lnSpc>
                          <a:spcPct val="115000"/>
                        </a:lnSpc>
                        <a:spcAft>
                          <a:spcPts val="0"/>
                        </a:spcAft>
                      </a:pPr>
                      <a:r>
                        <a:rPr lang="en-US" sz="2000" kern="1200" dirty="0">
                          <a:solidFill>
                            <a:prstClr val="black"/>
                          </a:solidFill>
                          <a:latin typeface="Aparajita" panose="020B0604020202020204" pitchFamily="34" charset="0"/>
                          <a:ea typeface="ＭＳ Ｐゴシック" charset="0"/>
                          <a:cs typeface="Aparajita" panose="020B0604020202020204" pitchFamily="34" charset="0"/>
                        </a:rPr>
                        <a:t>Finance policy/procurement manual (if separate documents, provide both)</a:t>
                      </a:r>
                      <a:endParaRPr lang="en-US" sz="2000" b="1" kern="1200" dirty="0">
                        <a:solidFill>
                          <a:prstClr val="black"/>
                        </a:solidFill>
                        <a:latin typeface="Aparajita" panose="020B0604020202020204" pitchFamily="34" charset="0"/>
                        <a:ea typeface="ＭＳ Ｐゴシック" charset="0"/>
                        <a:cs typeface="Aparajita" panose="020B0604020202020204" pitchFamily="34" charset="0"/>
                      </a:endParaRPr>
                    </a:p>
                  </a:txBody>
                  <a:tcPr marL="56535" marR="56535" marT="0" marB="0"/>
                </a:tc>
                <a:extLst>
                  <a:ext uri="{0D108BD9-81ED-4DB2-BD59-A6C34878D82A}">
                    <a16:rowId xmlns:a16="http://schemas.microsoft.com/office/drawing/2014/main" val="571969066"/>
                  </a:ext>
                </a:extLst>
              </a:tr>
              <a:tr h="311008">
                <a:tc>
                  <a:txBody>
                    <a:bodyPr/>
                    <a:lstStyle/>
                    <a:p>
                      <a:pPr algn="l">
                        <a:lnSpc>
                          <a:spcPct val="115000"/>
                        </a:lnSpc>
                        <a:spcAft>
                          <a:spcPts val="1000"/>
                        </a:spcAft>
                      </a:pPr>
                      <a:r>
                        <a:rPr lang="en-US" sz="2000" kern="1200">
                          <a:solidFill>
                            <a:prstClr val="black"/>
                          </a:solidFill>
                          <a:latin typeface="Aparajita" panose="020B0604020202020204" pitchFamily="34" charset="0"/>
                          <a:ea typeface="ＭＳ Ｐゴシック" charset="0"/>
                          <a:cs typeface="Aparajita" panose="020B0604020202020204" pitchFamily="34" charset="0"/>
                        </a:rPr>
                        <a:t>8</a:t>
                      </a:r>
                    </a:p>
                  </a:txBody>
                  <a:tcPr marL="56535" marR="56535" marT="0" marB="0"/>
                </a:tc>
                <a:tc>
                  <a:txBody>
                    <a:bodyPr/>
                    <a:lstStyle/>
                    <a:p>
                      <a:pPr marL="0" indent="-376555" algn="l">
                        <a:lnSpc>
                          <a:spcPct val="115000"/>
                        </a:lnSpc>
                        <a:spcAft>
                          <a:spcPts val="0"/>
                        </a:spcAft>
                      </a:pPr>
                      <a:r>
                        <a:rPr lang="en-US" sz="2000" kern="1200" dirty="0">
                          <a:solidFill>
                            <a:prstClr val="black"/>
                          </a:solidFill>
                          <a:latin typeface="Aparajita" panose="020B0604020202020204" pitchFamily="34" charset="0"/>
                          <a:ea typeface="ＭＳ Ｐゴシック" charset="0"/>
                          <a:cs typeface="Aparajita" panose="020B0604020202020204" pitchFamily="34" charset="0"/>
                        </a:rPr>
                        <a:t>Curriculum Vitae (CVs) for key project staff (</a:t>
                      </a:r>
                      <a:r>
                        <a:rPr lang="en-US" sz="2000" b="1" kern="1200" dirty="0">
                          <a:solidFill>
                            <a:prstClr val="black"/>
                          </a:solidFill>
                          <a:latin typeface="Aparajita" panose="020B0604020202020204" pitchFamily="34" charset="0"/>
                          <a:ea typeface="ＭＳ Ｐゴシック" charset="0"/>
                          <a:cs typeface="Aparajita" panose="020B0604020202020204" pitchFamily="34" charset="0"/>
                        </a:rPr>
                        <a:t>Programs, Finance and/Procurement, Human Resource (HR), M&amp;E</a:t>
                      </a:r>
                      <a:r>
                        <a:rPr lang="en-US" sz="2000" kern="1200" dirty="0">
                          <a:solidFill>
                            <a:prstClr val="black"/>
                          </a:solidFill>
                          <a:latin typeface="Aparajita" panose="020B0604020202020204" pitchFamily="34" charset="0"/>
                          <a:ea typeface="ＭＳ Ｐゴシック" charset="0"/>
                          <a:cs typeface="Aparajita" panose="020B0604020202020204" pitchFamily="34" charset="0"/>
                        </a:rPr>
                        <a:t>)</a:t>
                      </a:r>
                    </a:p>
                  </a:txBody>
                  <a:tcPr marL="56535" marR="56535" marT="0" marB="0"/>
                </a:tc>
                <a:extLst>
                  <a:ext uri="{0D108BD9-81ED-4DB2-BD59-A6C34878D82A}">
                    <a16:rowId xmlns:a16="http://schemas.microsoft.com/office/drawing/2014/main" val="430798019"/>
                  </a:ext>
                </a:extLst>
              </a:tr>
              <a:tr h="402448">
                <a:tc>
                  <a:txBody>
                    <a:bodyPr/>
                    <a:lstStyle/>
                    <a:p>
                      <a:pPr algn="l">
                        <a:lnSpc>
                          <a:spcPct val="115000"/>
                        </a:lnSpc>
                        <a:spcAft>
                          <a:spcPts val="1000"/>
                        </a:spcAft>
                      </a:pPr>
                      <a:r>
                        <a:rPr lang="en-US" sz="2000" kern="1200">
                          <a:solidFill>
                            <a:prstClr val="black"/>
                          </a:solidFill>
                          <a:latin typeface="Aparajita" panose="020B0604020202020204" pitchFamily="34" charset="0"/>
                          <a:ea typeface="ＭＳ Ｐゴシック" charset="0"/>
                          <a:cs typeface="Aparajita" panose="020B0604020202020204" pitchFamily="34" charset="0"/>
                        </a:rPr>
                        <a:t>9</a:t>
                      </a:r>
                    </a:p>
                  </a:txBody>
                  <a:tcPr marL="56535" marR="56535" marT="0" marB="0"/>
                </a:tc>
                <a:tc>
                  <a:txBody>
                    <a:bodyPr/>
                    <a:lstStyle/>
                    <a:p>
                      <a:pPr marL="0" indent="-376555" algn="l">
                        <a:lnSpc>
                          <a:spcPct val="115000"/>
                        </a:lnSpc>
                        <a:spcAft>
                          <a:spcPts val="0"/>
                        </a:spcAft>
                      </a:pPr>
                      <a:r>
                        <a:rPr lang="en-US" sz="2000" b="0" kern="1200" dirty="0">
                          <a:solidFill>
                            <a:prstClr val="black"/>
                          </a:solidFill>
                          <a:latin typeface="Aparajita" panose="020B0604020202020204" pitchFamily="34" charset="0"/>
                          <a:ea typeface="ＭＳ Ｐゴシック" charset="0"/>
                          <a:cs typeface="Aparajita" panose="020B0604020202020204" pitchFamily="34" charset="0"/>
                        </a:rPr>
                        <a:t>Recommendation letter dated, signed and stamped by County Director of Health Services for the proposed county of implementation</a:t>
                      </a:r>
                    </a:p>
                  </a:txBody>
                  <a:tcPr marL="56535" marR="56535" marT="0" marB="0"/>
                </a:tc>
                <a:extLst>
                  <a:ext uri="{0D108BD9-81ED-4DB2-BD59-A6C34878D82A}">
                    <a16:rowId xmlns:a16="http://schemas.microsoft.com/office/drawing/2014/main" val="2570732745"/>
                  </a:ext>
                </a:extLst>
              </a:tr>
            </a:tbl>
          </a:graphicData>
        </a:graphic>
      </p:graphicFrame>
    </p:spTree>
    <p:extLst>
      <p:ext uri="{BB962C8B-B14F-4D97-AF65-F5344CB8AC3E}">
        <p14:creationId xmlns:p14="http://schemas.microsoft.com/office/powerpoint/2010/main" val="1460478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C57608-5D2C-5347-965A-F7A85500462B}"/>
              </a:ext>
            </a:extLst>
          </p:cNvPr>
          <p:cNvPicPr>
            <a:picLocks noChangeAspect="1"/>
          </p:cNvPicPr>
          <p:nvPr/>
        </p:nvPicPr>
        <p:blipFill>
          <a:blip r:embed="rId2"/>
          <a:stretch>
            <a:fillRect/>
          </a:stretch>
        </p:blipFill>
        <p:spPr>
          <a:xfrm>
            <a:off x="152400" y="6458586"/>
            <a:ext cx="9992755" cy="66356"/>
          </a:xfrm>
          <a:prstGeom prst="rect">
            <a:avLst/>
          </a:prstGeom>
        </p:spPr>
      </p:pic>
      <p:sp>
        <p:nvSpPr>
          <p:cNvPr id="10" name="Rectangle 9">
            <a:extLst>
              <a:ext uri="{FF2B5EF4-FFF2-40B4-BE49-F238E27FC236}">
                <a16:creationId xmlns:a16="http://schemas.microsoft.com/office/drawing/2014/main" id="{A5DC6613-30F3-DD41-8416-2BD658088D40}"/>
              </a:ext>
            </a:extLst>
          </p:cNvPr>
          <p:cNvSpPr/>
          <p:nvPr/>
        </p:nvSpPr>
        <p:spPr>
          <a:xfrm>
            <a:off x="10264915" y="6269801"/>
            <a:ext cx="1590185" cy="360099"/>
          </a:xfrm>
          <a:prstGeom prst="rect">
            <a:avLst/>
          </a:prstGeom>
        </p:spPr>
        <p:txBody>
          <a:bodyPr wrap="none">
            <a:spAutoFit/>
          </a:bodyPr>
          <a:lstStyle/>
          <a:p>
            <a:pPr defTabSz="891540"/>
            <a:r>
              <a:rPr lang="en-US" sz="1755" dirty="0">
                <a:solidFill>
                  <a:prstClr val="black"/>
                </a:solidFill>
                <a:latin typeface="Calibri" panose="020F0502020204030204"/>
              </a:rPr>
              <a:t>www.amref.org</a:t>
            </a:r>
          </a:p>
        </p:txBody>
      </p:sp>
      <p:pic>
        <p:nvPicPr>
          <p:cNvPr id="6" name="Picture 5">
            <a:extLst>
              <a:ext uri="{FF2B5EF4-FFF2-40B4-BE49-F238E27FC236}">
                <a16:creationId xmlns:a16="http://schemas.microsoft.com/office/drawing/2014/main" id="{AE6D20DF-D802-C34C-85E2-8E64068A0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9422" y="228102"/>
            <a:ext cx="1278222" cy="588170"/>
          </a:xfrm>
          <a:prstGeom prst="rect">
            <a:avLst/>
          </a:prstGeom>
        </p:spPr>
      </p:pic>
      <p:sp>
        <p:nvSpPr>
          <p:cNvPr id="11" name="TextBox 10">
            <a:extLst>
              <a:ext uri="{FF2B5EF4-FFF2-40B4-BE49-F238E27FC236}">
                <a16:creationId xmlns:a16="http://schemas.microsoft.com/office/drawing/2014/main" id="{BEC0B8D9-6F59-BF40-A3EB-3B63F72A8565}"/>
              </a:ext>
            </a:extLst>
          </p:cNvPr>
          <p:cNvSpPr txBox="1"/>
          <p:nvPr/>
        </p:nvSpPr>
        <p:spPr>
          <a:xfrm>
            <a:off x="258084" y="186100"/>
            <a:ext cx="11570742" cy="584775"/>
          </a:xfrm>
          <a:prstGeom prst="rect">
            <a:avLst/>
          </a:prstGeom>
          <a:noFill/>
        </p:spPr>
        <p:txBody>
          <a:bodyPr wrap="square" rtlCol="0">
            <a:spAutoFit/>
          </a:bodyPr>
          <a:lstStyle/>
          <a:p>
            <a:pPr defTabSz="891540"/>
            <a:r>
              <a:rPr lang="en-US" altLang="en-US" sz="3200" b="1" dirty="0">
                <a:solidFill>
                  <a:srgbClr val="FF0000"/>
                </a:solidFill>
                <a:latin typeface="Arial" pitchFamily="34" charset="0"/>
                <a:cs typeface="Arial" pitchFamily="34" charset="0"/>
              </a:rPr>
              <a:t>Technical evaluation summary</a:t>
            </a:r>
            <a:endParaRPr lang="aa-ET" sz="3200" b="1" dirty="0">
              <a:solidFill>
                <a:srgbClr val="FF0000"/>
              </a:solidFill>
              <a:latin typeface="Myriad Pro Semibold" panose="020B0603030403020204" pitchFamily="34" charset="0"/>
              <a:cs typeface="Calibri" panose="020F0502020204030204" pitchFamily="34" charset="0"/>
            </a:endParaRPr>
          </a:p>
        </p:txBody>
      </p:sp>
      <p:graphicFrame>
        <p:nvGraphicFramePr>
          <p:cNvPr id="14" name="Content Placeholder 5">
            <a:extLst>
              <a:ext uri="{FF2B5EF4-FFF2-40B4-BE49-F238E27FC236}">
                <a16:creationId xmlns:a16="http://schemas.microsoft.com/office/drawing/2014/main" id="{0DAEBA8F-673E-8549-A26F-93C149D47156}"/>
              </a:ext>
            </a:extLst>
          </p:cNvPr>
          <p:cNvGraphicFramePr>
            <a:graphicFrameLocks/>
          </p:cNvGraphicFramePr>
          <p:nvPr>
            <p:extLst>
              <p:ext uri="{D42A27DB-BD31-4B8C-83A1-F6EECF244321}">
                <p14:modId xmlns:p14="http://schemas.microsoft.com/office/powerpoint/2010/main" val="1026351515"/>
              </p:ext>
            </p:extLst>
          </p:nvPr>
        </p:nvGraphicFramePr>
        <p:xfrm>
          <a:off x="480138" y="812619"/>
          <a:ext cx="11231723" cy="5581430"/>
        </p:xfrm>
        <a:graphic>
          <a:graphicData uri="http://schemas.openxmlformats.org/drawingml/2006/table">
            <a:tbl>
              <a:tblPr firstRow="1" bandRow="1">
                <a:tableStyleId>{5940675A-B579-460E-94D1-54222C63F5DA}</a:tableStyleId>
              </a:tblPr>
              <a:tblGrid>
                <a:gridCol w="623512">
                  <a:extLst>
                    <a:ext uri="{9D8B030D-6E8A-4147-A177-3AD203B41FA5}">
                      <a16:colId xmlns:a16="http://schemas.microsoft.com/office/drawing/2014/main" val="2229359687"/>
                    </a:ext>
                  </a:extLst>
                </a:gridCol>
                <a:gridCol w="6028978">
                  <a:extLst>
                    <a:ext uri="{9D8B030D-6E8A-4147-A177-3AD203B41FA5}">
                      <a16:colId xmlns:a16="http://schemas.microsoft.com/office/drawing/2014/main" val="1141433618"/>
                    </a:ext>
                  </a:extLst>
                </a:gridCol>
                <a:gridCol w="2059709">
                  <a:extLst>
                    <a:ext uri="{9D8B030D-6E8A-4147-A177-3AD203B41FA5}">
                      <a16:colId xmlns:a16="http://schemas.microsoft.com/office/drawing/2014/main" val="824189050"/>
                    </a:ext>
                  </a:extLst>
                </a:gridCol>
                <a:gridCol w="2519524">
                  <a:extLst>
                    <a:ext uri="{9D8B030D-6E8A-4147-A177-3AD203B41FA5}">
                      <a16:colId xmlns:a16="http://schemas.microsoft.com/office/drawing/2014/main" val="2601514950"/>
                    </a:ext>
                  </a:extLst>
                </a:gridCol>
              </a:tblGrid>
              <a:tr h="344324">
                <a:tc>
                  <a:txBody>
                    <a:bodyPr/>
                    <a:lstStyle/>
                    <a:p>
                      <a:pPr indent="-1270" algn="ctr">
                        <a:spcAft>
                          <a:spcPts val="600"/>
                        </a:spcAft>
                      </a:pPr>
                      <a:r>
                        <a:rPr lang="en-US" sz="2200" b="1" kern="1200" dirty="0">
                          <a:solidFill>
                            <a:schemeClr val="tx1"/>
                          </a:solidFill>
                          <a:latin typeface="Aparajita" panose="020B0604020202020204" pitchFamily="34" charset="0"/>
                          <a:ea typeface="ＭＳ Ｐゴシック" charset="0"/>
                          <a:cs typeface="Aparajita" panose="020B0604020202020204" pitchFamily="34" charset="0"/>
                        </a:rPr>
                        <a:t> </a:t>
                      </a:r>
                    </a:p>
                  </a:txBody>
                  <a:tcPr marL="62865" marR="62865" marT="9525" marB="0"/>
                </a:tc>
                <a:tc>
                  <a:txBody>
                    <a:bodyPr/>
                    <a:lstStyle/>
                    <a:p>
                      <a:pPr indent="-1270">
                        <a:spcAft>
                          <a:spcPts val="600"/>
                        </a:spcAft>
                      </a:pPr>
                      <a:r>
                        <a:rPr lang="en-US" sz="2000" b="1" kern="1200" dirty="0">
                          <a:solidFill>
                            <a:schemeClr val="tx1"/>
                          </a:solidFill>
                          <a:latin typeface="Aparajita" panose="020B0604020202020204" pitchFamily="34" charset="0"/>
                          <a:ea typeface="ＭＳ Ｐゴシック" charset="0"/>
                          <a:cs typeface="Aparajita" panose="020B0604020202020204" pitchFamily="34" charset="0"/>
                        </a:rPr>
                        <a:t>SECTION</a:t>
                      </a:r>
                    </a:p>
                  </a:txBody>
                  <a:tcPr marL="62865" marR="62865" marT="9525" marB="0"/>
                </a:tc>
                <a:tc>
                  <a:txBody>
                    <a:bodyPr/>
                    <a:lstStyle/>
                    <a:p>
                      <a:pPr indent="-1270" algn="ctr">
                        <a:spcAft>
                          <a:spcPts val="600"/>
                        </a:spcAft>
                      </a:pPr>
                      <a:r>
                        <a:rPr lang="en-US" sz="2000" b="1" kern="1200" dirty="0">
                          <a:solidFill>
                            <a:schemeClr val="tx1"/>
                          </a:solidFill>
                          <a:latin typeface="Aparajita" panose="020B0604020202020204" pitchFamily="34" charset="0"/>
                          <a:ea typeface="ＭＳ Ｐゴシック" charset="0"/>
                          <a:cs typeface="Aparajita" panose="020B0604020202020204" pitchFamily="34" charset="0"/>
                        </a:rPr>
                        <a:t>PAGE LIMIT</a:t>
                      </a:r>
                    </a:p>
                  </a:txBody>
                  <a:tcPr marL="62865" marR="62865" marT="9525" marB="0"/>
                </a:tc>
                <a:tc>
                  <a:txBody>
                    <a:bodyPr/>
                    <a:lstStyle/>
                    <a:p>
                      <a:pPr indent="-1270" algn="l">
                        <a:spcAft>
                          <a:spcPts val="600"/>
                        </a:spcAft>
                      </a:pPr>
                      <a:r>
                        <a:rPr lang="en-US" sz="2000" b="1" kern="1200" dirty="0">
                          <a:solidFill>
                            <a:schemeClr val="tx1"/>
                          </a:solidFill>
                          <a:latin typeface="Aparajita" panose="020B0604020202020204" pitchFamily="34" charset="0"/>
                          <a:ea typeface="ＭＳ Ｐゴシック" charset="0"/>
                          <a:cs typeface="Aparajita" panose="020B0604020202020204" pitchFamily="34" charset="0"/>
                        </a:rPr>
                        <a:t>TOTAL</a:t>
                      </a:r>
                      <a:r>
                        <a:rPr lang="en-US" sz="2000" b="1" kern="1200" baseline="0" dirty="0">
                          <a:solidFill>
                            <a:schemeClr val="tx1"/>
                          </a:solidFill>
                          <a:latin typeface="Aparajita" panose="020B0604020202020204" pitchFamily="34" charset="0"/>
                          <a:ea typeface="ＭＳ Ｐゴシック" charset="0"/>
                          <a:cs typeface="Aparajita" panose="020B0604020202020204" pitchFamily="34" charset="0"/>
                        </a:rPr>
                        <a:t> </a:t>
                      </a:r>
                      <a:r>
                        <a:rPr lang="en-US" sz="2000" b="1" kern="1200" dirty="0">
                          <a:solidFill>
                            <a:schemeClr val="tx1"/>
                          </a:solidFill>
                          <a:latin typeface="Aparajita" panose="020B0604020202020204" pitchFamily="34" charset="0"/>
                          <a:ea typeface="ＭＳ Ｐゴシック" charset="0"/>
                          <a:cs typeface="Aparajita" panose="020B0604020202020204" pitchFamily="34" charset="0"/>
                        </a:rPr>
                        <a:t>POINTS</a:t>
                      </a:r>
                    </a:p>
                  </a:txBody>
                  <a:tcPr marL="62865" marR="62865" marT="9525" marB="0"/>
                </a:tc>
                <a:extLst>
                  <a:ext uri="{0D108BD9-81ED-4DB2-BD59-A6C34878D82A}">
                    <a16:rowId xmlns:a16="http://schemas.microsoft.com/office/drawing/2014/main" val="1388311314"/>
                  </a:ext>
                </a:extLst>
              </a:tr>
              <a:tr h="455654">
                <a:tc>
                  <a:txBody>
                    <a:bodyPr/>
                    <a:lstStyle/>
                    <a:p>
                      <a:pPr indent="-1270" algn="ctr">
                        <a:spcAft>
                          <a:spcPts val="600"/>
                        </a:spcAft>
                      </a:pPr>
                      <a:endParaRPr lang="en-US" sz="2200" kern="1200" dirty="0">
                        <a:solidFill>
                          <a:schemeClr val="tx1"/>
                        </a:solidFill>
                        <a:latin typeface="Aparajita" panose="020B0604020202020204" pitchFamily="34" charset="0"/>
                        <a:ea typeface="ＭＳ Ｐゴシック" charset="0"/>
                        <a:cs typeface="Aparajita" panose="020B0604020202020204" pitchFamily="34" charset="0"/>
                      </a:endParaRPr>
                    </a:p>
                  </a:txBody>
                  <a:tcPr marL="62865" marR="62865" marT="9525" marB="0"/>
                </a:tc>
                <a:tc>
                  <a:txBody>
                    <a:bodyPr/>
                    <a:lstStyle/>
                    <a:p>
                      <a:pPr indent="-1270">
                        <a:spcAft>
                          <a:spcPts val="600"/>
                        </a:spcAft>
                      </a:pPr>
                      <a:r>
                        <a:rPr lang="en-US" sz="2200" kern="1200" dirty="0">
                          <a:solidFill>
                            <a:schemeClr val="tx1"/>
                          </a:solidFill>
                          <a:latin typeface="Aparajita" panose="020B0604020202020204" pitchFamily="34" charset="0"/>
                          <a:ea typeface="ＭＳ Ｐゴシック" charset="0"/>
                          <a:cs typeface="Aparajita" panose="020B0604020202020204" pitchFamily="34" charset="0"/>
                        </a:rPr>
                        <a:t>Name, type and contact details of organization</a:t>
                      </a:r>
                    </a:p>
                  </a:txBody>
                  <a:tcPr marL="62865" marR="62865" marT="9525" marB="0"/>
                </a:tc>
                <a:tc>
                  <a:txBody>
                    <a:bodyPr/>
                    <a:lstStyle/>
                    <a:p>
                      <a:pPr indent="-1270" algn="ctr">
                        <a:spcAft>
                          <a:spcPts val="600"/>
                        </a:spcAft>
                      </a:pPr>
                      <a:r>
                        <a:rPr lang="en-US" sz="2200" kern="1200" dirty="0">
                          <a:solidFill>
                            <a:schemeClr val="tx1"/>
                          </a:solidFill>
                          <a:latin typeface="Aparajita" panose="020B0604020202020204" pitchFamily="34" charset="0"/>
                          <a:ea typeface="ＭＳ Ｐゴシック" charset="0"/>
                          <a:cs typeface="Aparajita" panose="020B0604020202020204" pitchFamily="34" charset="0"/>
                        </a:rPr>
                        <a:t>N/A</a:t>
                      </a:r>
                    </a:p>
                  </a:txBody>
                  <a:tcPr marL="62865" marR="62865" marT="9525" marB="0"/>
                </a:tc>
                <a:tc>
                  <a:txBody>
                    <a:bodyPr/>
                    <a:lstStyle/>
                    <a:p>
                      <a:pPr indent="-1270" algn="ctr">
                        <a:spcAft>
                          <a:spcPts val="600"/>
                        </a:spcAft>
                      </a:pPr>
                      <a:r>
                        <a:rPr lang="en-US" sz="2200" kern="1200" dirty="0">
                          <a:solidFill>
                            <a:schemeClr val="tx1"/>
                          </a:solidFill>
                          <a:latin typeface="Aparajita" panose="020B0604020202020204" pitchFamily="34" charset="0"/>
                          <a:ea typeface="ＭＳ Ｐゴシック" charset="0"/>
                          <a:cs typeface="Aparajita" panose="020B0604020202020204" pitchFamily="34" charset="0"/>
                        </a:rPr>
                        <a:t>N/A</a:t>
                      </a:r>
                    </a:p>
                  </a:txBody>
                  <a:tcPr marL="62865" marR="62865" marT="9525" marB="0"/>
                </a:tc>
                <a:extLst>
                  <a:ext uri="{0D108BD9-81ED-4DB2-BD59-A6C34878D82A}">
                    <a16:rowId xmlns:a16="http://schemas.microsoft.com/office/drawing/2014/main" val="1562375873"/>
                  </a:ext>
                </a:extLst>
              </a:tr>
              <a:tr h="455654">
                <a:tc>
                  <a:txBody>
                    <a:bodyPr/>
                    <a:lstStyle/>
                    <a:p>
                      <a:pPr indent="-1270" algn="ctr">
                        <a:spcAft>
                          <a:spcPts val="600"/>
                        </a:spcAft>
                      </a:pPr>
                      <a:r>
                        <a:rPr lang="en-US" sz="2200" b="1" kern="1200" dirty="0">
                          <a:solidFill>
                            <a:schemeClr val="tx1"/>
                          </a:solidFill>
                          <a:latin typeface="Aparajita" panose="020B0604020202020204" pitchFamily="34" charset="0"/>
                          <a:ea typeface="ＭＳ Ｐゴシック" charset="0"/>
                          <a:cs typeface="Aparajita" panose="020B0604020202020204" pitchFamily="34" charset="0"/>
                        </a:rPr>
                        <a:t>1</a:t>
                      </a:r>
                    </a:p>
                  </a:txBody>
                  <a:tcPr marL="62865" marR="62865" marT="9525" marB="0"/>
                </a:tc>
                <a:tc>
                  <a:txBody>
                    <a:bodyPr/>
                    <a:lstStyle/>
                    <a:p>
                      <a:pPr indent="-1270">
                        <a:spcAft>
                          <a:spcPts val="600"/>
                        </a:spcAft>
                      </a:pPr>
                      <a:r>
                        <a:rPr lang="en-US" sz="2200" b="1" kern="1200" dirty="0">
                          <a:solidFill>
                            <a:schemeClr val="tx1"/>
                          </a:solidFill>
                          <a:latin typeface="Aparajita" panose="020B0604020202020204" pitchFamily="34" charset="0"/>
                          <a:ea typeface="ＭＳ Ｐゴシック" charset="0"/>
                          <a:cs typeface="Aparajita" panose="020B0604020202020204" pitchFamily="34" charset="0"/>
                        </a:rPr>
                        <a:t>Organization profile and background information</a:t>
                      </a:r>
                    </a:p>
                  </a:txBody>
                  <a:tcPr marL="62865" marR="62865" marT="9525" marB="0"/>
                </a:tc>
                <a:tc>
                  <a:txBody>
                    <a:bodyPr/>
                    <a:lstStyle/>
                    <a:p>
                      <a:pPr indent="-1270" algn="ctr">
                        <a:spcAft>
                          <a:spcPts val="600"/>
                        </a:spcAft>
                      </a:pPr>
                      <a:r>
                        <a:rPr lang="en-US" sz="2200" b="1" kern="1200" dirty="0">
                          <a:solidFill>
                            <a:schemeClr val="tx1"/>
                          </a:solidFill>
                          <a:latin typeface="Aparajita" panose="020B0604020202020204" pitchFamily="34" charset="0"/>
                          <a:ea typeface="ＭＳ Ｐゴシック" charset="0"/>
                          <a:cs typeface="Aparajita" panose="020B0604020202020204" pitchFamily="34" charset="0"/>
                        </a:rPr>
                        <a:t>½ page</a:t>
                      </a:r>
                    </a:p>
                  </a:txBody>
                  <a:tcPr marL="62865" marR="62865" marT="9525" marB="0"/>
                </a:tc>
                <a:tc>
                  <a:txBody>
                    <a:bodyPr/>
                    <a:lstStyle/>
                    <a:p>
                      <a:pPr indent="-1270" algn="ctr">
                        <a:spcAft>
                          <a:spcPts val="600"/>
                        </a:spcAft>
                      </a:pPr>
                      <a:r>
                        <a:rPr lang="en-US" sz="2200" kern="1200" dirty="0">
                          <a:solidFill>
                            <a:schemeClr val="tx1"/>
                          </a:solidFill>
                          <a:latin typeface="Aparajita" panose="020B0604020202020204" pitchFamily="34" charset="0"/>
                          <a:ea typeface="ＭＳ Ｐゴシック" charset="0"/>
                          <a:cs typeface="Aparajita" panose="020B0604020202020204" pitchFamily="34" charset="0"/>
                        </a:rPr>
                        <a:t>N/A</a:t>
                      </a:r>
                    </a:p>
                  </a:txBody>
                  <a:tcPr marL="62865" marR="62865" marT="9525" marB="0"/>
                </a:tc>
                <a:extLst>
                  <a:ext uri="{0D108BD9-81ED-4DB2-BD59-A6C34878D82A}">
                    <a16:rowId xmlns:a16="http://schemas.microsoft.com/office/drawing/2014/main" val="1592439817"/>
                  </a:ext>
                </a:extLst>
              </a:tr>
              <a:tr h="455654">
                <a:tc>
                  <a:txBody>
                    <a:bodyPr/>
                    <a:lstStyle/>
                    <a:p>
                      <a:pPr indent="-1270" algn="ctr">
                        <a:spcAft>
                          <a:spcPts val="600"/>
                        </a:spcAft>
                      </a:pPr>
                      <a:r>
                        <a:rPr lang="en-US" sz="2200" b="1" kern="1200" dirty="0">
                          <a:solidFill>
                            <a:schemeClr val="tx1"/>
                          </a:solidFill>
                          <a:latin typeface="Aparajita" panose="020B0604020202020204" pitchFamily="34" charset="0"/>
                          <a:ea typeface="ＭＳ Ｐゴシック" charset="0"/>
                          <a:cs typeface="Aparajita" panose="020B0604020202020204" pitchFamily="34" charset="0"/>
                        </a:rPr>
                        <a:t>2</a:t>
                      </a:r>
                    </a:p>
                  </a:txBody>
                  <a:tcPr marL="62865" marR="62865" marT="9525" marB="0">
                    <a:solidFill>
                      <a:schemeClr val="accent3">
                        <a:lumMod val="20000"/>
                        <a:lumOff val="80000"/>
                      </a:schemeClr>
                    </a:solidFill>
                  </a:tcPr>
                </a:tc>
                <a:tc>
                  <a:txBody>
                    <a:bodyPr/>
                    <a:lstStyle/>
                    <a:p>
                      <a:pPr indent="-1270">
                        <a:spcAft>
                          <a:spcPts val="600"/>
                        </a:spcAft>
                      </a:pPr>
                      <a:r>
                        <a:rPr lang="en-US" sz="2200" b="1" kern="1200" dirty="0">
                          <a:solidFill>
                            <a:schemeClr val="tx1"/>
                          </a:solidFill>
                          <a:latin typeface="Aparajita" panose="020B0604020202020204" pitchFamily="34" charset="0"/>
                          <a:ea typeface="ＭＳ Ｐゴシック" charset="0"/>
                          <a:cs typeface="Aparajita" panose="020B0604020202020204" pitchFamily="34" charset="0"/>
                        </a:rPr>
                        <a:t>Technical and programmatic approach </a:t>
                      </a:r>
                    </a:p>
                  </a:txBody>
                  <a:tcPr marL="62865" marR="62865" marT="9525" marB="0">
                    <a:solidFill>
                      <a:schemeClr val="accent3">
                        <a:lumMod val="20000"/>
                        <a:lumOff val="80000"/>
                      </a:schemeClr>
                    </a:solidFill>
                  </a:tcPr>
                </a:tc>
                <a:tc>
                  <a:txBody>
                    <a:bodyPr/>
                    <a:lstStyle/>
                    <a:p>
                      <a:pPr indent="-1270" algn="ctr">
                        <a:spcAft>
                          <a:spcPts val="600"/>
                        </a:spcAft>
                      </a:pPr>
                      <a:r>
                        <a:rPr lang="en-US" sz="2200" b="1" kern="1200" dirty="0">
                          <a:solidFill>
                            <a:schemeClr val="tx1"/>
                          </a:solidFill>
                          <a:latin typeface="Aparajita" panose="020B0604020202020204" pitchFamily="34" charset="0"/>
                          <a:ea typeface="ＭＳ Ｐゴシック" charset="0"/>
                          <a:cs typeface="Aparajita" panose="020B0604020202020204" pitchFamily="34" charset="0"/>
                        </a:rPr>
                        <a:t>5 pages</a:t>
                      </a:r>
                    </a:p>
                  </a:txBody>
                  <a:tcPr marL="62865" marR="62865" marT="9525" marB="0">
                    <a:solidFill>
                      <a:schemeClr val="accent3">
                        <a:lumMod val="20000"/>
                        <a:lumOff val="80000"/>
                      </a:schemeClr>
                    </a:solidFill>
                  </a:tcPr>
                </a:tc>
                <a:tc>
                  <a:txBody>
                    <a:bodyPr/>
                    <a:lstStyle/>
                    <a:p>
                      <a:pPr indent="-1270" algn="ctr">
                        <a:spcAft>
                          <a:spcPts val="600"/>
                        </a:spcAft>
                      </a:pPr>
                      <a:r>
                        <a:rPr lang="en-US" sz="2200" b="1" kern="1200" dirty="0">
                          <a:solidFill>
                            <a:schemeClr val="tx1"/>
                          </a:solidFill>
                          <a:latin typeface="Aparajita" panose="020B0604020202020204" pitchFamily="34" charset="0"/>
                          <a:ea typeface="ＭＳ Ｐゴシック" charset="0"/>
                          <a:cs typeface="Aparajita" panose="020B0604020202020204" pitchFamily="34" charset="0"/>
                        </a:rPr>
                        <a:t>80</a:t>
                      </a:r>
                    </a:p>
                  </a:txBody>
                  <a:tcPr marL="62865" marR="62865" marT="9525" marB="0">
                    <a:solidFill>
                      <a:schemeClr val="accent3">
                        <a:lumMod val="20000"/>
                        <a:lumOff val="80000"/>
                      </a:schemeClr>
                    </a:solidFill>
                  </a:tcPr>
                </a:tc>
                <a:extLst>
                  <a:ext uri="{0D108BD9-81ED-4DB2-BD59-A6C34878D82A}">
                    <a16:rowId xmlns:a16="http://schemas.microsoft.com/office/drawing/2014/main" val="2154293512"/>
                  </a:ext>
                </a:extLst>
              </a:tr>
              <a:tr h="455654">
                <a:tc>
                  <a:txBody>
                    <a:bodyPr/>
                    <a:lstStyle/>
                    <a:p>
                      <a:pPr indent="-1270" algn="ctr">
                        <a:spcAft>
                          <a:spcPts val="600"/>
                        </a:spcAft>
                      </a:pPr>
                      <a:r>
                        <a:rPr lang="en-US" sz="2200" kern="1200" dirty="0">
                          <a:solidFill>
                            <a:schemeClr val="tx1"/>
                          </a:solidFill>
                          <a:latin typeface="Aparajita" panose="020B0604020202020204" pitchFamily="34" charset="0"/>
                          <a:ea typeface="ＭＳ Ｐゴシック" charset="0"/>
                          <a:cs typeface="Aparajita" panose="020B0604020202020204" pitchFamily="34" charset="0"/>
                        </a:rPr>
                        <a:t>a)</a:t>
                      </a:r>
                    </a:p>
                  </a:txBody>
                  <a:tcPr marL="62865" marR="62865" marT="9525" marB="0"/>
                </a:tc>
                <a:tc>
                  <a:txBody>
                    <a:bodyPr/>
                    <a:lstStyle/>
                    <a:p>
                      <a:pPr marL="0" marR="0" lvl="0" indent="-1270" algn="l" defTabSz="914400" rtl="0" eaLnBrk="1" fontAlgn="auto" latinLnBrk="0" hangingPunct="1">
                        <a:lnSpc>
                          <a:spcPct val="100000"/>
                        </a:lnSpc>
                        <a:spcBef>
                          <a:spcPts val="0"/>
                        </a:spcBef>
                        <a:spcAft>
                          <a:spcPts val="600"/>
                        </a:spcAft>
                        <a:buClrTx/>
                        <a:buSzTx/>
                        <a:buFontTx/>
                        <a:buNone/>
                        <a:tabLst/>
                        <a:defRPr/>
                      </a:pPr>
                      <a:r>
                        <a:rPr lang="en-US" sz="2200" kern="1200" dirty="0">
                          <a:solidFill>
                            <a:schemeClr val="tx1"/>
                          </a:solidFill>
                          <a:latin typeface="Aparajita" panose="020B0604020202020204" pitchFamily="34" charset="0"/>
                          <a:ea typeface="ＭＳ Ｐゴシック" charset="0"/>
                          <a:cs typeface="Aparajita" panose="020B0604020202020204" pitchFamily="34" charset="0"/>
                        </a:rPr>
                        <a:t>Understanding of the problem (2 questions)</a:t>
                      </a:r>
                    </a:p>
                  </a:txBody>
                  <a:tcPr marL="62865" marR="62865" marT="9525" marB="0"/>
                </a:tc>
                <a:tc>
                  <a:txBody>
                    <a:bodyPr/>
                    <a:lstStyle/>
                    <a:p>
                      <a:pPr indent="-1270" algn="ctr">
                        <a:spcAft>
                          <a:spcPts val="600"/>
                        </a:spcAft>
                      </a:pPr>
                      <a:r>
                        <a:rPr lang="en-US" sz="2200" kern="1200" dirty="0">
                          <a:solidFill>
                            <a:schemeClr val="tx1"/>
                          </a:solidFill>
                          <a:latin typeface="Aparajita" panose="020B0604020202020204" pitchFamily="34" charset="0"/>
                          <a:ea typeface="ＭＳ Ｐゴシック" charset="0"/>
                          <a:cs typeface="Aparajita" panose="020B0604020202020204" pitchFamily="34" charset="0"/>
                        </a:rPr>
                        <a:t>1 page </a:t>
                      </a:r>
                    </a:p>
                  </a:txBody>
                  <a:tcPr marL="62865" marR="62865" marT="9525" marB="0"/>
                </a:tc>
                <a:tc>
                  <a:txBody>
                    <a:bodyPr/>
                    <a:lstStyle/>
                    <a:p>
                      <a:pPr indent="-1270" algn="ctr">
                        <a:spcAft>
                          <a:spcPts val="600"/>
                        </a:spcAft>
                      </a:pPr>
                      <a:r>
                        <a:rPr lang="en-US" sz="2200" kern="1200" dirty="0">
                          <a:solidFill>
                            <a:schemeClr val="tx1"/>
                          </a:solidFill>
                          <a:latin typeface="Aparajita" panose="020B0604020202020204" pitchFamily="34" charset="0"/>
                          <a:ea typeface="ＭＳ Ｐゴシック" charset="0"/>
                          <a:cs typeface="Aparajita" panose="020B0604020202020204" pitchFamily="34" charset="0"/>
                        </a:rPr>
                        <a:t>10</a:t>
                      </a:r>
                    </a:p>
                  </a:txBody>
                  <a:tcPr marL="62865" marR="62865" marT="9525" marB="0"/>
                </a:tc>
                <a:extLst>
                  <a:ext uri="{0D108BD9-81ED-4DB2-BD59-A6C34878D82A}">
                    <a16:rowId xmlns:a16="http://schemas.microsoft.com/office/drawing/2014/main" val="2195977549"/>
                  </a:ext>
                </a:extLst>
              </a:tr>
              <a:tr h="455654">
                <a:tc>
                  <a:txBody>
                    <a:bodyPr/>
                    <a:lstStyle/>
                    <a:p>
                      <a:pPr indent="-1270" algn="ctr">
                        <a:spcAft>
                          <a:spcPts val="600"/>
                        </a:spcAft>
                      </a:pPr>
                      <a:r>
                        <a:rPr lang="en-US" sz="2200" kern="1200" dirty="0">
                          <a:solidFill>
                            <a:schemeClr val="tx1"/>
                          </a:solidFill>
                          <a:latin typeface="Aparajita" panose="020B0604020202020204" pitchFamily="34" charset="0"/>
                          <a:ea typeface="ＭＳ Ｐゴシック" charset="0"/>
                          <a:cs typeface="Aparajita" panose="020B0604020202020204" pitchFamily="34" charset="0"/>
                        </a:rPr>
                        <a:t>b)</a:t>
                      </a:r>
                    </a:p>
                  </a:txBody>
                  <a:tcPr marL="62865" marR="62865" marT="9525" marB="0"/>
                </a:tc>
                <a:tc>
                  <a:txBody>
                    <a:bodyPr/>
                    <a:lstStyle/>
                    <a:p>
                      <a:pPr indent="-1270">
                        <a:spcAft>
                          <a:spcPts val="600"/>
                        </a:spcAft>
                      </a:pPr>
                      <a:r>
                        <a:rPr lang="en-US" sz="2200" kern="1200" dirty="0">
                          <a:solidFill>
                            <a:schemeClr val="tx1"/>
                          </a:solidFill>
                          <a:latin typeface="Aparajita" panose="020B0604020202020204" pitchFamily="34" charset="0"/>
                          <a:ea typeface="ＭＳ Ｐゴシック" charset="0"/>
                          <a:cs typeface="Aparajita" panose="020B0604020202020204" pitchFamily="34" charset="0"/>
                        </a:rPr>
                        <a:t>Project description (3 questions)</a:t>
                      </a:r>
                    </a:p>
                  </a:txBody>
                  <a:tcPr marL="62865" marR="62865" marT="9525" marB="0"/>
                </a:tc>
                <a:tc>
                  <a:txBody>
                    <a:bodyPr/>
                    <a:lstStyle/>
                    <a:p>
                      <a:pPr indent="-1270" algn="ctr">
                        <a:spcAft>
                          <a:spcPts val="600"/>
                        </a:spcAft>
                      </a:pPr>
                      <a:r>
                        <a:rPr lang="en-US" sz="2200" kern="1200" dirty="0">
                          <a:solidFill>
                            <a:schemeClr val="tx1"/>
                          </a:solidFill>
                          <a:latin typeface="Aparajita" panose="020B0604020202020204" pitchFamily="34" charset="0"/>
                          <a:ea typeface="ＭＳ Ｐゴシック" charset="0"/>
                          <a:cs typeface="Aparajita" panose="020B0604020202020204" pitchFamily="34" charset="0"/>
                        </a:rPr>
                        <a:t>2 pages </a:t>
                      </a:r>
                    </a:p>
                  </a:txBody>
                  <a:tcPr marL="62865" marR="62865" marT="9525" marB="0"/>
                </a:tc>
                <a:tc>
                  <a:txBody>
                    <a:bodyPr/>
                    <a:lstStyle/>
                    <a:p>
                      <a:pPr indent="-1270" algn="ctr">
                        <a:spcAft>
                          <a:spcPts val="600"/>
                        </a:spcAft>
                      </a:pPr>
                      <a:r>
                        <a:rPr lang="en-US" sz="2200" kern="1200" dirty="0">
                          <a:solidFill>
                            <a:schemeClr val="tx1"/>
                          </a:solidFill>
                          <a:latin typeface="Aparajita" panose="020B0604020202020204" pitchFamily="34" charset="0"/>
                          <a:ea typeface="ＭＳ Ｐゴシック" charset="0"/>
                          <a:cs typeface="Aparajita" panose="020B0604020202020204" pitchFamily="34" charset="0"/>
                        </a:rPr>
                        <a:t>15</a:t>
                      </a:r>
                    </a:p>
                  </a:txBody>
                  <a:tcPr marL="62865" marR="62865" marT="9525" marB="0"/>
                </a:tc>
                <a:extLst>
                  <a:ext uri="{0D108BD9-81ED-4DB2-BD59-A6C34878D82A}">
                    <a16:rowId xmlns:a16="http://schemas.microsoft.com/office/drawing/2014/main" val="702357046"/>
                  </a:ext>
                </a:extLst>
              </a:tr>
              <a:tr h="679137">
                <a:tc>
                  <a:txBody>
                    <a:bodyPr/>
                    <a:lstStyle/>
                    <a:p>
                      <a:pPr indent="-1270" algn="ctr">
                        <a:spcAft>
                          <a:spcPts val="600"/>
                        </a:spcAft>
                      </a:pPr>
                      <a:r>
                        <a:rPr lang="en-US" sz="2200" kern="1200" dirty="0">
                          <a:solidFill>
                            <a:schemeClr val="tx1"/>
                          </a:solidFill>
                          <a:latin typeface="Aparajita" panose="020B0604020202020204" pitchFamily="34" charset="0"/>
                          <a:ea typeface="ＭＳ Ｐゴシック" charset="0"/>
                          <a:cs typeface="Aparajita" panose="020B0604020202020204" pitchFamily="34" charset="0"/>
                        </a:rPr>
                        <a:t>c)</a:t>
                      </a:r>
                    </a:p>
                  </a:txBody>
                  <a:tcPr marL="62865" marR="62865" marT="9525" marB="0"/>
                </a:tc>
                <a:tc>
                  <a:txBody>
                    <a:bodyPr/>
                    <a:lstStyle/>
                    <a:p>
                      <a:pPr indent="-1270">
                        <a:spcAft>
                          <a:spcPts val="600"/>
                        </a:spcAft>
                      </a:pPr>
                      <a:r>
                        <a:rPr lang="en-GB" sz="2200" kern="1200" dirty="0">
                          <a:solidFill>
                            <a:schemeClr val="tx1"/>
                          </a:solidFill>
                          <a:latin typeface="Aparajita" panose="020B0604020202020204" pitchFamily="34" charset="0"/>
                          <a:ea typeface="ＭＳ Ｐゴシック" charset="0"/>
                          <a:cs typeface="Aparajita" panose="020B0604020202020204" pitchFamily="34" charset="0"/>
                        </a:rPr>
                        <a:t>Experience in implementing </a:t>
                      </a:r>
                      <a:r>
                        <a:rPr lang="en-US" sz="2200" kern="1200" dirty="0">
                          <a:solidFill>
                            <a:schemeClr val="tx1"/>
                          </a:solidFill>
                          <a:latin typeface="Aparajita" panose="020B0604020202020204" pitchFamily="34" charset="0"/>
                          <a:ea typeface="ＭＳ Ｐゴシック" charset="0"/>
                          <a:cs typeface="Aparajita" panose="020B0604020202020204" pitchFamily="34" charset="0"/>
                        </a:rPr>
                        <a:t>health and/or development interventions (4 questions)</a:t>
                      </a:r>
                    </a:p>
                  </a:txBody>
                  <a:tcPr marL="62865" marR="62865" marT="9525" marB="0"/>
                </a:tc>
                <a:tc>
                  <a:txBody>
                    <a:bodyPr/>
                    <a:lstStyle/>
                    <a:p>
                      <a:pPr indent="-1270" algn="ctr">
                        <a:spcAft>
                          <a:spcPts val="600"/>
                        </a:spcAft>
                      </a:pPr>
                      <a:r>
                        <a:rPr lang="en-US" sz="2200" kern="1200" dirty="0">
                          <a:solidFill>
                            <a:schemeClr val="tx1"/>
                          </a:solidFill>
                          <a:latin typeface="Aparajita" panose="020B0604020202020204" pitchFamily="34" charset="0"/>
                          <a:ea typeface="ＭＳ Ｐゴシック" charset="0"/>
                          <a:cs typeface="Aparajita" panose="020B0604020202020204" pitchFamily="34" charset="0"/>
                        </a:rPr>
                        <a:t>1 page </a:t>
                      </a:r>
                    </a:p>
                  </a:txBody>
                  <a:tcPr marL="62865" marR="62865" marT="9525" marB="0"/>
                </a:tc>
                <a:tc>
                  <a:txBody>
                    <a:bodyPr/>
                    <a:lstStyle/>
                    <a:p>
                      <a:pPr indent="-1270" algn="ctr">
                        <a:spcAft>
                          <a:spcPts val="600"/>
                        </a:spcAft>
                      </a:pPr>
                      <a:r>
                        <a:rPr lang="en-US" sz="2200" kern="1200" dirty="0">
                          <a:solidFill>
                            <a:schemeClr val="tx1"/>
                          </a:solidFill>
                          <a:latin typeface="Aparajita" panose="020B0604020202020204" pitchFamily="34" charset="0"/>
                          <a:ea typeface="ＭＳ Ｐゴシック" charset="0"/>
                          <a:cs typeface="Aparajita" panose="020B0604020202020204" pitchFamily="34" charset="0"/>
                        </a:rPr>
                        <a:t>30</a:t>
                      </a:r>
                    </a:p>
                  </a:txBody>
                  <a:tcPr marL="62865" marR="62865" marT="9525" marB="0"/>
                </a:tc>
                <a:extLst>
                  <a:ext uri="{0D108BD9-81ED-4DB2-BD59-A6C34878D82A}">
                    <a16:rowId xmlns:a16="http://schemas.microsoft.com/office/drawing/2014/main" val="144096041"/>
                  </a:ext>
                </a:extLst>
              </a:tr>
              <a:tr h="455654">
                <a:tc>
                  <a:txBody>
                    <a:bodyPr/>
                    <a:lstStyle/>
                    <a:p>
                      <a:pPr indent="-1270" algn="ctr">
                        <a:spcAft>
                          <a:spcPts val="600"/>
                        </a:spcAft>
                      </a:pPr>
                      <a:r>
                        <a:rPr lang="en-US" sz="2200" kern="1200" dirty="0">
                          <a:solidFill>
                            <a:schemeClr val="tx1"/>
                          </a:solidFill>
                          <a:latin typeface="Aparajita" panose="020B0604020202020204" pitchFamily="34" charset="0"/>
                          <a:ea typeface="ＭＳ Ｐゴシック" charset="0"/>
                          <a:cs typeface="Aparajita" panose="020B0604020202020204" pitchFamily="34" charset="0"/>
                        </a:rPr>
                        <a:t>d)</a:t>
                      </a:r>
                    </a:p>
                  </a:txBody>
                  <a:tcPr marL="62865" marR="62865" marT="9525" marB="0"/>
                </a:tc>
                <a:tc>
                  <a:txBody>
                    <a:bodyPr/>
                    <a:lstStyle/>
                    <a:p>
                      <a:pPr marL="0" marR="0" lvl="0" indent="-1270" algn="l" defTabSz="914400" rtl="0" eaLnBrk="1" fontAlgn="auto" latinLnBrk="0" hangingPunct="1">
                        <a:lnSpc>
                          <a:spcPct val="100000"/>
                        </a:lnSpc>
                        <a:spcBef>
                          <a:spcPts val="0"/>
                        </a:spcBef>
                        <a:spcAft>
                          <a:spcPts val="600"/>
                        </a:spcAft>
                        <a:buClrTx/>
                        <a:buSzTx/>
                        <a:buFontTx/>
                        <a:buNone/>
                        <a:tabLst/>
                        <a:defRPr/>
                      </a:pPr>
                      <a:r>
                        <a:rPr lang="en-US" sz="2200" kern="1200" dirty="0" err="1">
                          <a:solidFill>
                            <a:schemeClr val="tx1"/>
                          </a:solidFill>
                          <a:latin typeface="Aparajita" panose="020B0604020202020204" pitchFamily="34" charset="0"/>
                          <a:ea typeface="ＭＳ Ｐゴシック" charset="0"/>
                          <a:cs typeface="Aparajita" panose="020B0604020202020204" pitchFamily="34" charset="0"/>
                        </a:rPr>
                        <a:t>Programme</a:t>
                      </a:r>
                      <a:r>
                        <a:rPr lang="en-US" sz="2200" kern="1200" dirty="0">
                          <a:solidFill>
                            <a:schemeClr val="tx1"/>
                          </a:solidFill>
                          <a:latin typeface="Aparajita" panose="020B0604020202020204" pitchFamily="34" charset="0"/>
                          <a:ea typeface="ＭＳ Ｐゴシック" charset="0"/>
                          <a:cs typeface="Aparajita" panose="020B0604020202020204" pitchFamily="34" charset="0"/>
                        </a:rPr>
                        <a:t>  monitoring and evaluation (3 questions)</a:t>
                      </a:r>
                    </a:p>
                  </a:txBody>
                  <a:tcPr marL="62865" marR="62865" marT="9525" marB="0"/>
                </a:tc>
                <a:tc>
                  <a:txBody>
                    <a:bodyPr/>
                    <a:lstStyle/>
                    <a:p>
                      <a:pPr indent="-1270" algn="ctr">
                        <a:spcAft>
                          <a:spcPts val="600"/>
                        </a:spcAft>
                      </a:pPr>
                      <a:r>
                        <a:rPr lang="en-US" sz="2200" kern="1200" dirty="0">
                          <a:solidFill>
                            <a:schemeClr val="tx1"/>
                          </a:solidFill>
                          <a:latin typeface="Aparajita" panose="020B0604020202020204" pitchFamily="34" charset="0"/>
                          <a:ea typeface="ＭＳ Ｐゴシック" charset="0"/>
                          <a:cs typeface="Aparajita" panose="020B0604020202020204" pitchFamily="34" charset="0"/>
                        </a:rPr>
                        <a:t>1 page</a:t>
                      </a:r>
                    </a:p>
                  </a:txBody>
                  <a:tcPr marL="62865" marR="62865" marT="9525" marB="0"/>
                </a:tc>
                <a:tc>
                  <a:txBody>
                    <a:bodyPr/>
                    <a:lstStyle/>
                    <a:p>
                      <a:pPr indent="-1270" algn="ctr">
                        <a:spcAft>
                          <a:spcPts val="600"/>
                        </a:spcAft>
                      </a:pPr>
                      <a:r>
                        <a:rPr lang="en-US" sz="2200" kern="1200" dirty="0">
                          <a:solidFill>
                            <a:schemeClr val="tx1"/>
                          </a:solidFill>
                          <a:latin typeface="Aparajita" panose="020B0604020202020204" pitchFamily="34" charset="0"/>
                          <a:ea typeface="ＭＳ Ｐゴシック" charset="0"/>
                          <a:cs typeface="Aparajita" panose="020B0604020202020204" pitchFamily="34" charset="0"/>
                        </a:rPr>
                        <a:t>25</a:t>
                      </a:r>
                    </a:p>
                  </a:txBody>
                  <a:tcPr marL="62865" marR="62865" marT="9525" marB="0"/>
                </a:tc>
                <a:extLst>
                  <a:ext uri="{0D108BD9-81ED-4DB2-BD59-A6C34878D82A}">
                    <a16:rowId xmlns:a16="http://schemas.microsoft.com/office/drawing/2014/main" val="98582826"/>
                  </a:ext>
                </a:extLst>
              </a:tr>
              <a:tr h="455654">
                <a:tc>
                  <a:txBody>
                    <a:bodyPr/>
                    <a:lstStyle/>
                    <a:p>
                      <a:pPr indent="-1270" algn="ctr">
                        <a:spcAft>
                          <a:spcPts val="600"/>
                        </a:spcAft>
                      </a:pPr>
                      <a:r>
                        <a:rPr lang="en-US" sz="2200" b="1" kern="1200" dirty="0">
                          <a:solidFill>
                            <a:schemeClr val="tx1"/>
                          </a:solidFill>
                          <a:latin typeface="Aparajita" panose="020B0604020202020204" pitchFamily="34" charset="0"/>
                          <a:ea typeface="ＭＳ Ｐゴシック" charset="0"/>
                          <a:cs typeface="Aparajita" panose="020B0604020202020204" pitchFamily="34" charset="0"/>
                        </a:rPr>
                        <a:t>2</a:t>
                      </a:r>
                    </a:p>
                  </a:txBody>
                  <a:tcPr marL="62865" marR="62865" marT="9525" marB="0">
                    <a:solidFill>
                      <a:schemeClr val="accent3">
                        <a:lumMod val="20000"/>
                        <a:lumOff val="80000"/>
                      </a:schemeClr>
                    </a:solidFill>
                  </a:tcPr>
                </a:tc>
                <a:tc>
                  <a:txBody>
                    <a:bodyPr/>
                    <a:lstStyle/>
                    <a:p>
                      <a:pPr indent="-1270">
                        <a:spcAft>
                          <a:spcPts val="600"/>
                        </a:spcAft>
                      </a:pPr>
                      <a:r>
                        <a:rPr lang="en-US" sz="2200" b="1" kern="1200" dirty="0">
                          <a:solidFill>
                            <a:schemeClr val="tx1"/>
                          </a:solidFill>
                          <a:latin typeface="Aparajita" panose="020B0604020202020204" pitchFamily="34" charset="0"/>
                          <a:ea typeface="ＭＳ Ｐゴシック" charset="0"/>
                          <a:cs typeface="Aparajita" panose="020B0604020202020204" pitchFamily="34" charset="0"/>
                        </a:rPr>
                        <a:t>Administration and Management</a:t>
                      </a:r>
                      <a:r>
                        <a:rPr lang="en-US" sz="2200" b="1" kern="1200" baseline="0" dirty="0">
                          <a:solidFill>
                            <a:schemeClr val="tx1"/>
                          </a:solidFill>
                          <a:latin typeface="Aparajita" panose="020B0604020202020204" pitchFamily="34" charset="0"/>
                          <a:ea typeface="ＭＳ Ｐゴシック" charset="0"/>
                          <a:cs typeface="Aparajita" panose="020B0604020202020204" pitchFamily="34" charset="0"/>
                        </a:rPr>
                        <a:t> (2 key areas)</a:t>
                      </a:r>
                      <a:endParaRPr lang="en-US" sz="2200" b="1" kern="1200" dirty="0">
                        <a:solidFill>
                          <a:schemeClr val="tx1"/>
                        </a:solidFill>
                        <a:latin typeface="Aparajita" panose="020B0604020202020204" pitchFamily="34" charset="0"/>
                        <a:ea typeface="ＭＳ Ｐゴシック" charset="0"/>
                        <a:cs typeface="Aparajita" panose="020B0604020202020204" pitchFamily="34" charset="0"/>
                      </a:endParaRPr>
                    </a:p>
                  </a:txBody>
                  <a:tcPr marL="62865" marR="62865" marT="9525" marB="0">
                    <a:solidFill>
                      <a:schemeClr val="accent3">
                        <a:lumMod val="20000"/>
                        <a:lumOff val="80000"/>
                      </a:schemeClr>
                    </a:solidFill>
                  </a:tcPr>
                </a:tc>
                <a:tc>
                  <a:txBody>
                    <a:bodyPr/>
                    <a:lstStyle/>
                    <a:p>
                      <a:pPr indent="-1270" algn="ctr">
                        <a:spcAft>
                          <a:spcPts val="600"/>
                        </a:spcAft>
                      </a:pPr>
                      <a:r>
                        <a:rPr lang="en-US" sz="2200" b="1" kern="1200" dirty="0">
                          <a:solidFill>
                            <a:schemeClr val="tx1"/>
                          </a:solidFill>
                          <a:latin typeface="Aparajita" panose="020B0604020202020204" pitchFamily="34" charset="0"/>
                          <a:ea typeface="ＭＳ Ｐゴシック" charset="0"/>
                          <a:cs typeface="Aparajita" panose="020B0604020202020204" pitchFamily="34" charset="0"/>
                        </a:rPr>
                        <a:t>N/A</a:t>
                      </a:r>
                    </a:p>
                  </a:txBody>
                  <a:tcPr marL="62865" marR="62865" marT="9525" marB="0">
                    <a:solidFill>
                      <a:schemeClr val="accent3">
                        <a:lumMod val="20000"/>
                        <a:lumOff val="80000"/>
                      </a:schemeClr>
                    </a:solidFill>
                  </a:tcPr>
                </a:tc>
                <a:tc>
                  <a:txBody>
                    <a:bodyPr/>
                    <a:lstStyle/>
                    <a:p>
                      <a:pPr indent="-1270" algn="ctr">
                        <a:spcAft>
                          <a:spcPts val="600"/>
                        </a:spcAft>
                      </a:pPr>
                      <a:r>
                        <a:rPr lang="en-US" sz="2200" b="1" kern="1200" dirty="0">
                          <a:solidFill>
                            <a:schemeClr val="tx1"/>
                          </a:solidFill>
                          <a:latin typeface="Aparajita" panose="020B0604020202020204" pitchFamily="34" charset="0"/>
                          <a:ea typeface="ＭＳ Ｐゴシック" charset="0"/>
                          <a:cs typeface="Aparajita" panose="020B0604020202020204" pitchFamily="34" charset="0"/>
                        </a:rPr>
                        <a:t>10</a:t>
                      </a:r>
                    </a:p>
                  </a:txBody>
                  <a:tcPr marL="62865" marR="62865" marT="9525" marB="0">
                    <a:solidFill>
                      <a:schemeClr val="accent3">
                        <a:lumMod val="20000"/>
                        <a:lumOff val="80000"/>
                      </a:schemeClr>
                    </a:solidFill>
                  </a:tcPr>
                </a:tc>
                <a:extLst>
                  <a:ext uri="{0D108BD9-81ED-4DB2-BD59-A6C34878D82A}">
                    <a16:rowId xmlns:a16="http://schemas.microsoft.com/office/drawing/2014/main" val="440532769"/>
                  </a:ext>
                </a:extLst>
              </a:tr>
              <a:tr h="455654">
                <a:tc>
                  <a:txBody>
                    <a:bodyPr/>
                    <a:lstStyle/>
                    <a:p>
                      <a:pPr indent="-1270" algn="ctr">
                        <a:spcAft>
                          <a:spcPts val="600"/>
                        </a:spcAft>
                      </a:pPr>
                      <a:r>
                        <a:rPr lang="en-US" sz="2200" b="1" kern="1200" dirty="0">
                          <a:solidFill>
                            <a:schemeClr val="tx1"/>
                          </a:solidFill>
                          <a:latin typeface="Aparajita" panose="020B0604020202020204" pitchFamily="34" charset="0"/>
                          <a:ea typeface="ＭＳ Ｐゴシック" charset="0"/>
                          <a:cs typeface="Aparajita" panose="020B0604020202020204" pitchFamily="34" charset="0"/>
                        </a:rPr>
                        <a:t>3</a:t>
                      </a:r>
                    </a:p>
                  </a:txBody>
                  <a:tcPr marL="62865" marR="62865" marT="9525" marB="0">
                    <a:solidFill>
                      <a:schemeClr val="accent3">
                        <a:lumMod val="20000"/>
                        <a:lumOff val="80000"/>
                      </a:schemeClr>
                    </a:solidFill>
                  </a:tcPr>
                </a:tc>
                <a:tc>
                  <a:txBody>
                    <a:bodyPr/>
                    <a:lstStyle/>
                    <a:p>
                      <a:pPr marL="0" marR="0" lvl="0" indent="-1270" algn="l" defTabSz="914400" rtl="0" eaLnBrk="1" fontAlgn="auto" latinLnBrk="0" hangingPunct="1">
                        <a:lnSpc>
                          <a:spcPct val="100000"/>
                        </a:lnSpc>
                        <a:spcBef>
                          <a:spcPts val="0"/>
                        </a:spcBef>
                        <a:spcAft>
                          <a:spcPts val="600"/>
                        </a:spcAft>
                        <a:buClrTx/>
                        <a:buSzTx/>
                        <a:buFontTx/>
                        <a:buNone/>
                        <a:tabLst/>
                        <a:defRPr/>
                      </a:pPr>
                      <a:r>
                        <a:rPr lang="en-US" sz="2200" b="1" kern="1200" dirty="0">
                          <a:solidFill>
                            <a:schemeClr val="tx1"/>
                          </a:solidFill>
                          <a:latin typeface="Aparajita" panose="020B0604020202020204" pitchFamily="34" charset="0"/>
                          <a:ea typeface="ＭＳ Ｐゴシック" charset="0"/>
                          <a:cs typeface="Aparajita" panose="020B0604020202020204" pitchFamily="34" charset="0"/>
                        </a:rPr>
                        <a:t>Budget and Work Plan </a:t>
                      </a:r>
                    </a:p>
                  </a:txBody>
                  <a:tcPr marL="62865" marR="62865" marT="9525" marB="0">
                    <a:solidFill>
                      <a:schemeClr val="accent3">
                        <a:lumMod val="20000"/>
                        <a:lumOff val="80000"/>
                      </a:schemeClr>
                    </a:solidFill>
                  </a:tcPr>
                </a:tc>
                <a:tc>
                  <a:txBody>
                    <a:bodyPr/>
                    <a:lstStyle/>
                    <a:p>
                      <a:pPr indent="-1270" algn="ctr">
                        <a:spcAft>
                          <a:spcPts val="600"/>
                        </a:spcAft>
                      </a:pPr>
                      <a:r>
                        <a:rPr lang="en-US" sz="2200" b="1" kern="1200" dirty="0">
                          <a:solidFill>
                            <a:schemeClr val="tx1"/>
                          </a:solidFill>
                          <a:latin typeface="Aparajita" panose="020B0604020202020204" pitchFamily="34" charset="0"/>
                          <a:ea typeface="ＭＳ Ｐゴシック" charset="0"/>
                          <a:cs typeface="Aparajita" panose="020B0604020202020204" pitchFamily="34" charset="0"/>
                        </a:rPr>
                        <a:t>N/A</a:t>
                      </a:r>
                    </a:p>
                  </a:txBody>
                  <a:tcPr marL="62865" marR="62865" marT="9525" marB="0">
                    <a:solidFill>
                      <a:schemeClr val="accent3">
                        <a:lumMod val="20000"/>
                        <a:lumOff val="80000"/>
                      </a:schemeClr>
                    </a:solidFill>
                  </a:tcPr>
                </a:tc>
                <a:tc>
                  <a:txBody>
                    <a:bodyPr/>
                    <a:lstStyle/>
                    <a:p>
                      <a:pPr indent="-1270" algn="ctr">
                        <a:spcAft>
                          <a:spcPts val="600"/>
                        </a:spcAft>
                      </a:pPr>
                      <a:r>
                        <a:rPr lang="en-US" sz="2200" b="1" kern="1200" dirty="0">
                          <a:solidFill>
                            <a:schemeClr val="tx1"/>
                          </a:solidFill>
                          <a:latin typeface="Aparajita" panose="020B0604020202020204" pitchFamily="34" charset="0"/>
                          <a:ea typeface="ＭＳ Ｐゴシック" charset="0"/>
                          <a:cs typeface="Aparajita" panose="020B0604020202020204" pitchFamily="34" charset="0"/>
                        </a:rPr>
                        <a:t>10</a:t>
                      </a:r>
                    </a:p>
                  </a:txBody>
                  <a:tcPr marL="62865" marR="62865" marT="9525" marB="0">
                    <a:solidFill>
                      <a:schemeClr val="accent3">
                        <a:lumMod val="20000"/>
                        <a:lumOff val="80000"/>
                      </a:schemeClr>
                    </a:solidFill>
                  </a:tcPr>
                </a:tc>
                <a:extLst>
                  <a:ext uri="{0D108BD9-81ED-4DB2-BD59-A6C34878D82A}">
                    <a16:rowId xmlns:a16="http://schemas.microsoft.com/office/drawing/2014/main" val="3456601096"/>
                  </a:ext>
                </a:extLst>
              </a:tr>
              <a:tr h="455654">
                <a:tc>
                  <a:txBody>
                    <a:bodyPr/>
                    <a:lstStyle/>
                    <a:p>
                      <a:pPr indent="-1270" algn="ctr">
                        <a:spcAft>
                          <a:spcPts val="600"/>
                        </a:spcAft>
                      </a:pPr>
                      <a:endParaRPr lang="en-US" sz="2200" kern="1200" dirty="0">
                        <a:solidFill>
                          <a:schemeClr val="tx1"/>
                        </a:solidFill>
                        <a:latin typeface="Aparajita" panose="020B0604020202020204" pitchFamily="34" charset="0"/>
                        <a:ea typeface="ＭＳ Ｐゴシック" charset="0"/>
                        <a:cs typeface="Aparajita" panose="020B0604020202020204" pitchFamily="34" charset="0"/>
                      </a:endParaRPr>
                    </a:p>
                  </a:txBody>
                  <a:tcPr marL="62865" marR="62865" marT="9525" marB="0"/>
                </a:tc>
                <a:tc>
                  <a:txBody>
                    <a:bodyPr/>
                    <a:lstStyle/>
                    <a:p>
                      <a:pPr indent="-1270">
                        <a:spcAft>
                          <a:spcPts val="600"/>
                        </a:spcAft>
                      </a:pPr>
                      <a:r>
                        <a:rPr lang="en-US" sz="2200" kern="1200" dirty="0">
                          <a:solidFill>
                            <a:schemeClr val="tx1"/>
                          </a:solidFill>
                          <a:latin typeface="Aparajita" panose="020B0604020202020204" pitchFamily="34" charset="0"/>
                          <a:ea typeface="ＭＳ Ｐゴシック" charset="0"/>
                          <a:cs typeface="Aparajita" panose="020B0604020202020204" pitchFamily="34" charset="0"/>
                        </a:rPr>
                        <a:t>Declaration</a:t>
                      </a:r>
                    </a:p>
                  </a:txBody>
                  <a:tcPr marL="62865" marR="62865" marT="9525" marB="0"/>
                </a:tc>
                <a:tc>
                  <a:txBody>
                    <a:bodyPr/>
                    <a:lstStyle/>
                    <a:p>
                      <a:pPr indent="-1270" algn="ctr">
                        <a:spcAft>
                          <a:spcPts val="600"/>
                        </a:spcAft>
                      </a:pPr>
                      <a:r>
                        <a:rPr lang="en-US" sz="2200" kern="1200" dirty="0">
                          <a:solidFill>
                            <a:schemeClr val="tx1"/>
                          </a:solidFill>
                          <a:latin typeface="Aparajita" panose="020B0604020202020204" pitchFamily="34" charset="0"/>
                          <a:ea typeface="ＭＳ Ｐゴシック" charset="0"/>
                          <a:cs typeface="Aparajita" panose="020B0604020202020204" pitchFamily="34" charset="0"/>
                        </a:rPr>
                        <a:t>N/A</a:t>
                      </a:r>
                    </a:p>
                  </a:txBody>
                  <a:tcPr marL="62865" marR="62865" marT="9525" marB="0"/>
                </a:tc>
                <a:tc>
                  <a:txBody>
                    <a:bodyPr/>
                    <a:lstStyle/>
                    <a:p>
                      <a:pPr indent="-1270" algn="ctr">
                        <a:spcAft>
                          <a:spcPts val="600"/>
                        </a:spcAft>
                      </a:pPr>
                      <a:r>
                        <a:rPr lang="en-US" sz="2200" kern="1200" dirty="0">
                          <a:solidFill>
                            <a:schemeClr val="tx1"/>
                          </a:solidFill>
                          <a:latin typeface="Aparajita" panose="020B0604020202020204" pitchFamily="34" charset="0"/>
                          <a:ea typeface="ＭＳ Ｐゴシック" charset="0"/>
                          <a:cs typeface="Aparajita" panose="020B0604020202020204" pitchFamily="34" charset="0"/>
                        </a:rPr>
                        <a:t>N/A</a:t>
                      </a:r>
                    </a:p>
                  </a:txBody>
                  <a:tcPr marL="62865" marR="62865" marT="9525" marB="0"/>
                </a:tc>
                <a:extLst>
                  <a:ext uri="{0D108BD9-81ED-4DB2-BD59-A6C34878D82A}">
                    <a16:rowId xmlns:a16="http://schemas.microsoft.com/office/drawing/2014/main" val="3113981157"/>
                  </a:ext>
                </a:extLst>
              </a:tr>
              <a:tr h="455654">
                <a:tc>
                  <a:txBody>
                    <a:bodyPr/>
                    <a:lstStyle/>
                    <a:p>
                      <a:pPr indent="-1270" algn="ctr">
                        <a:spcAft>
                          <a:spcPts val="600"/>
                        </a:spcAft>
                      </a:pPr>
                      <a:endParaRPr lang="en-US" sz="2200" b="1" kern="1200" dirty="0">
                        <a:solidFill>
                          <a:schemeClr val="tx1"/>
                        </a:solidFill>
                        <a:latin typeface="Aparajita" panose="020B0604020202020204" pitchFamily="34" charset="0"/>
                        <a:ea typeface="ＭＳ Ｐゴシック" charset="0"/>
                        <a:cs typeface="Aparajita" panose="020B0604020202020204" pitchFamily="34" charset="0"/>
                      </a:endParaRPr>
                    </a:p>
                  </a:txBody>
                  <a:tcPr marL="62865" marR="62865" marT="9525" marB="0"/>
                </a:tc>
                <a:tc>
                  <a:txBody>
                    <a:bodyPr/>
                    <a:lstStyle/>
                    <a:p>
                      <a:pPr indent="-1270">
                        <a:spcAft>
                          <a:spcPts val="600"/>
                        </a:spcAft>
                      </a:pPr>
                      <a:r>
                        <a:rPr lang="en-US" sz="2200" b="1" kern="1200" dirty="0">
                          <a:solidFill>
                            <a:schemeClr val="tx1"/>
                          </a:solidFill>
                          <a:latin typeface="Aparajita" panose="020B0604020202020204" pitchFamily="34" charset="0"/>
                          <a:ea typeface="ＭＳ Ｐゴシック" charset="0"/>
                          <a:cs typeface="Aparajita" panose="020B0604020202020204" pitchFamily="34" charset="0"/>
                        </a:rPr>
                        <a:t>TOTAL</a:t>
                      </a:r>
                    </a:p>
                  </a:txBody>
                  <a:tcPr marL="62865" marR="62865" marT="9525" marB="0"/>
                </a:tc>
                <a:tc>
                  <a:txBody>
                    <a:bodyPr/>
                    <a:lstStyle/>
                    <a:p>
                      <a:pPr indent="-1270">
                        <a:spcAft>
                          <a:spcPts val="600"/>
                        </a:spcAft>
                      </a:pPr>
                      <a:endParaRPr lang="en-US" sz="2200" b="0" kern="1200" dirty="0">
                        <a:solidFill>
                          <a:schemeClr val="tx1"/>
                        </a:solidFill>
                        <a:latin typeface="Aparajita" panose="020B0604020202020204" pitchFamily="34" charset="0"/>
                        <a:ea typeface="ＭＳ Ｐゴシック" charset="0"/>
                        <a:cs typeface="Aparajita" panose="020B0604020202020204" pitchFamily="34" charset="0"/>
                      </a:endParaRPr>
                    </a:p>
                  </a:txBody>
                  <a:tcPr marL="62865" marR="62865" marT="9525" marB="0"/>
                </a:tc>
                <a:tc>
                  <a:txBody>
                    <a:bodyPr/>
                    <a:lstStyle/>
                    <a:p>
                      <a:pPr indent="-1270" algn="ctr">
                        <a:spcAft>
                          <a:spcPts val="600"/>
                        </a:spcAft>
                      </a:pPr>
                      <a:r>
                        <a:rPr lang="en-US" sz="2200" b="1" kern="1200" dirty="0">
                          <a:solidFill>
                            <a:schemeClr val="tx1"/>
                          </a:solidFill>
                          <a:latin typeface="Aparajita" panose="020B0604020202020204" pitchFamily="34" charset="0"/>
                          <a:ea typeface="ＭＳ Ｐゴシック" charset="0"/>
                          <a:cs typeface="Aparajita" panose="020B0604020202020204" pitchFamily="34" charset="0"/>
                        </a:rPr>
                        <a:t>100</a:t>
                      </a:r>
                    </a:p>
                  </a:txBody>
                  <a:tcPr marL="62865" marR="62865" marT="9525" marB="0"/>
                </a:tc>
                <a:extLst>
                  <a:ext uri="{0D108BD9-81ED-4DB2-BD59-A6C34878D82A}">
                    <a16:rowId xmlns:a16="http://schemas.microsoft.com/office/drawing/2014/main" val="3331567980"/>
                  </a:ext>
                </a:extLst>
              </a:tr>
            </a:tbl>
          </a:graphicData>
        </a:graphic>
      </p:graphicFrame>
    </p:spTree>
    <p:extLst>
      <p:ext uri="{BB962C8B-B14F-4D97-AF65-F5344CB8AC3E}">
        <p14:creationId xmlns:p14="http://schemas.microsoft.com/office/powerpoint/2010/main" val="35487802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C57608-5D2C-5347-965A-F7A85500462B}"/>
              </a:ext>
            </a:extLst>
          </p:cNvPr>
          <p:cNvPicPr>
            <a:picLocks noChangeAspect="1"/>
          </p:cNvPicPr>
          <p:nvPr/>
        </p:nvPicPr>
        <p:blipFill>
          <a:blip r:embed="rId2"/>
          <a:stretch>
            <a:fillRect/>
          </a:stretch>
        </p:blipFill>
        <p:spPr>
          <a:xfrm>
            <a:off x="-1" y="6536267"/>
            <a:ext cx="10248979" cy="68057"/>
          </a:xfrm>
          <a:prstGeom prst="rect">
            <a:avLst/>
          </a:prstGeom>
        </p:spPr>
      </p:pic>
      <p:sp>
        <p:nvSpPr>
          <p:cNvPr id="10" name="Rectangle 9">
            <a:extLst>
              <a:ext uri="{FF2B5EF4-FFF2-40B4-BE49-F238E27FC236}">
                <a16:creationId xmlns:a16="http://schemas.microsoft.com/office/drawing/2014/main" id="{A5DC6613-30F3-DD41-8416-2BD658088D40}"/>
              </a:ext>
            </a:extLst>
          </p:cNvPr>
          <p:cNvSpPr/>
          <p:nvPr/>
        </p:nvSpPr>
        <p:spPr>
          <a:xfrm>
            <a:off x="10371809" y="6342641"/>
            <a:ext cx="1630959" cy="369332"/>
          </a:xfrm>
          <a:prstGeom prst="rect">
            <a:avLst/>
          </a:prstGeom>
        </p:spPr>
        <p:txBody>
          <a:bodyPr wrap="none">
            <a:spAutoFit/>
          </a:bodyPr>
          <a:lstStyle/>
          <a:p>
            <a:r>
              <a:rPr lang="en-US" dirty="0"/>
              <a:t>www.amref.org</a:t>
            </a:r>
          </a:p>
        </p:txBody>
      </p:sp>
      <p:pic>
        <p:nvPicPr>
          <p:cNvPr id="6" name="Picture 5">
            <a:extLst>
              <a:ext uri="{FF2B5EF4-FFF2-40B4-BE49-F238E27FC236}">
                <a16:creationId xmlns:a16="http://schemas.microsoft.com/office/drawing/2014/main" id="{AE6D20DF-D802-C34C-85E2-8E64068A0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5663" y="146027"/>
            <a:ext cx="1310997" cy="603251"/>
          </a:xfrm>
          <a:prstGeom prst="rect">
            <a:avLst/>
          </a:prstGeom>
        </p:spPr>
      </p:pic>
      <p:sp>
        <p:nvSpPr>
          <p:cNvPr id="11" name="TextBox 10">
            <a:extLst>
              <a:ext uri="{FF2B5EF4-FFF2-40B4-BE49-F238E27FC236}">
                <a16:creationId xmlns:a16="http://schemas.microsoft.com/office/drawing/2014/main" id="{BEC0B8D9-6F59-BF40-A3EB-3B63F72A8565}"/>
              </a:ext>
            </a:extLst>
          </p:cNvPr>
          <p:cNvSpPr txBox="1"/>
          <p:nvPr/>
        </p:nvSpPr>
        <p:spPr>
          <a:xfrm>
            <a:off x="135340" y="155264"/>
            <a:ext cx="11867428" cy="584775"/>
          </a:xfrm>
          <a:prstGeom prst="rect">
            <a:avLst/>
          </a:prstGeom>
          <a:noFill/>
        </p:spPr>
        <p:txBody>
          <a:bodyPr wrap="square" rtlCol="0">
            <a:spAutoFit/>
          </a:bodyPr>
          <a:lstStyle/>
          <a:p>
            <a:r>
              <a:rPr lang="en-US" altLang="en-US" sz="3200" b="1" dirty="0">
                <a:solidFill>
                  <a:srgbClr val="FF0000"/>
                </a:solidFill>
                <a:latin typeface="Arial" pitchFamily="34" charset="0"/>
                <a:cs typeface="Arial" pitchFamily="34" charset="0"/>
              </a:rPr>
              <a:t>Timelines</a:t>
            </a:r>
            <a:endParaRPr lang="aa-ET" sz="3200" b="1" dirty="0">
              <a:solidFill>
                <a:srgbClr val="FF0000"/>
              </a:solidFill>
              <a:latin typeface="Myriad Pro Semibold" panose="020B0603030403020204" pitchFamily="34" charset="0"/>
              <a:cs typeface="Calibri" panose="020F0502020204030204" pitchFamily="34" charset="0"/>
            </a:endParaRPr>
          </a:p>
        </p:txBody>
      </p:sp>
      <p:sp>
        <p:nvSpPr>
          <p:cNvPr id="13" name="Google Shape;193;p48">
            <a:extLst>
              <a:ext uri="{FF2B5EF4-FFF2-40B4-BE49-F238E27FC236}">
                <a16:creationId xmlns:a16="http://schemas.microsoft.com/office/drawing/2014/main" id="{F9BA3FB4-83DC-4F5F-BB91-8EFC6F83D1E4}"/>
              </a:ext>
            </a:extLst>
          </p:cNvPr>
          <p:cNvSpPr txBox="1">
            <a:spLocks/>
          </p:cNvSpPr>
          <p:nvPr/>
        </p:nvSpPr>
        <p:spPr>
          <a:xfrm>
            <a:off x="930442" y="882317"/>
            <a:ext cx="9815221" cy="4876800"/>
          </a:xfrm>
          <a:prstGeom prst="rect">
            <a:avLst/>
          </a:prstGeom>
          <a:noFill/>
          <a:ln>
            <a:noFill/>
          </a:ln>
        </p:spPr>
        <p:txBody>
          <a:bodyPr spcFirstLastPara="1" vert="horz" wrap="square" lIns="89975" tIns="44975" rIns="89975" bIns="4497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06223" indent="-506223" algn="l" defTabSz="899952">
              <a:lnSpc>
                <a:spcPct val="100000"/>
              </a:lnSpc>
              <a:spcBef>
                <a:spcPts val="600"/>
              </a:spcBef>
              <a:spcAft>
                <a:spcPts val="600"/>
              </a:spcAft>
              <a:buFont typeface="+mj-lt"/>
              <a:buAutoNum type="arabicPeriod"/>
              <a:defRPr/>
            </a:pPr>
            <a:r>
              <a:rPr lang="en-GB" altLang="en-US" sz="3600" dirty="0">
                <a:latin typeface="Aparajita" panose="020B0604020202020204"/>
                <a:ea typeface="ＭＳ Ｐゴシック" panose="020B0600070205080204" pitchFamily="34" charset="-128"/>
                <a:cs typeface="Arial" panose="020B0604020202020204" pitchFamily="34" charset="0"/>
              </a:rPr>
              <a:t>Issue Date: </a:t>
            </a:r>
            <a:r>
              <a:rPr lang="en-GB" altLang="en-US" sz="3600" dirty="0">
                <a:solidFill>
                  <a:srgbClr val="0432FF"/>
                </a:solidFill>
                <a:latin typeface="Aparajita" panose="020B0604020202020204"/>
                <a:ea typeface="ＭＳ Ｐゴシック" panose="020B0600070205080204" pitchFamily="34" charset="-128"/>
                <a:cs typeface="Arial" panose="020B0604020202020204" pitchFamily="34" charset="0"/>
              </a:rPr>
              <a:t>Thursday 27th June 2024</a:t>
            </a:r>
          </a:p>
          <a:p>
            <a:pPr marL="506223" indent="-506223" algn="l" defTabSz="899952">
              <a:lnSpc>
                <a:spcPct val="100000"/>
              </a:lnSpc>
              <a:spcBef>
                <a:spcPts val="600"/>
              </a:spcBef>
              <a:spcAft>
                <a:spcPts val="600"/>
              </a:spcAft>
              <a:buFont typeface="+mj-lt"/>
              <a:buAutoNum type="arabicPeriod"/>
              <a:defRPr/>
            </a:pPr>
            <a:r>
              <a:rPr lang="en-GB" altLang="en-US" sz="3600" dirty="0">
                <a:latin typeface="Aparajita" panose="020B0604020202020204"/>
                <a:ea typeface="ＭＳ Ｐゴシック" panose="020B0600070205080204" pitchFamily="34" charset="-128"/>
                <a:cs typeface="Arial" panose="020B0604020202020204" pitchFamily="34" charset="0"/>
              </a:rPr>
              <a:t>Virtual pre-bid conference: </a:t>
            </a:r>
            <a:r>
              <a:rPr lang="en-GB" altLang="en-US" sz="3600" dirty="0">
                <a:solidFill>
                  <a:srgbClr val="0432FF"/>
                </a:solidFill>
                <a:latin typeface="Aparajita" panose="020B0604020202020204"/>
                <a:ea typeface="ＭＳ Ｐゴシック" panose="020B0600070205080204" pitchFamily="34" charset="-128"/>
                <a:cs typeface="Arial" panose="020B0604020202020204" pitchFamily="34" charset="0"/>
              </a:rPr>
              <a:t>Friday 5th July 2024 at 10am to 11am</a:t>
            </a:r>
          </a:p>
          <a:p>
            <a:pPr marL="506223" indent="-506223" algn="l" defTabSz="899952">
              <a:lnSpc>
                <a:spcPct val="100000"/>
              </a:lnSpc>
              <a:spcBef>
                <a:spcPts val="600"/>
              </a:spcBef>
              <a:spcAft>
                <a:spcPts val="600"/>
              </a:spcAft>
              <a:buFont typeface="+mj-lt"/>
              <a:buAutoNum type="arabicPeriod"/>
              <a:defRPr/>
            </a:pPr>
            <a:r>
              <a:rPr lang="en-GB" altLang="en-US" sz="3600" dirty="0">
                <a:latin typeface="Aparajita" panose="020B0604020202020204"/>
                <a:ea typeface="ＭＳ Ｐゴシック" panose="020B0600070205080204" pitchFamily="34" charset="-128"/>
                <a:cs typeface="Arial" panose="020B0604020202020204" pitchFamily="34" charset="0"/>
              </a:rPr>
              <a:t>Deadline for questions and clarifications: </a:t>
            </a:r>
            <a:r>
              <a:rPr lang="en-GB" altLang="en-US" sz="3600" dirty="0">
                <a:solidFill>
                  <a:srgbClr val="0432FF"/>
                </a:solidFill>
                <a:latin typeface="Aparajita" panose="020B0604020202020204"/>
                <a:ea typeface="ＭＳ Ｐゴシック" panose="020B0600070205080204" pitchFamily="34" charset="-128"/>
                <a:cs typeface="Arial" panose="020B0604020202020204" pitchFamily="34" charset="0"/>
              </a:rPr>
              <a:t>Friday 4th July 2024 by 10am</a:t>
            </a:r>
          </a:p>
          <a:p>
            <a:pPr marL="506223" indent="-506223" algn="l" defTabSz="899952">
              <a:lnSpc>
                <a:spcPct val="100000"/>
              </a:lnSpc>
              <a:spcBef>
                <a:spcPts val="600"/>
              </a:spcBef>
              <a:spcAft>
                <a:spcPts val="600"/>
              </a:spcAft>
              <a:buFont typeface="+mj-lt"/>
              <a:buAutoNum type="arabicPeriod"/>
              <a:defRPr/>
            </a:pPr>
            <a:r>
              <a:rPr lang="en-GB" altLang="en-US" sz="3600" dirty="0">
                <a:latin typeface="Aparajita" panose="020B0604020202020204"/>
                <a:ea typeface="ＭＳ Ｐゴシック" panose="020B0600070205080204" pitchFamily="34" charset="-128"/>
                <a:cs typeface="Arial" panose="020B0604020202020204" pitchFamily="34" charset="0"/>
              </a:rPr>
              <a:t>Closing Date &amp; Time: </a:t>
            </a:r>
            <a:r>
              <a:rPr lang="en-GB" altLang="en-US" sz="3600" dirty="0">
                <a:solidFill>
                  <a:srgbClr val="0432FF"/>
                </a:solidFill>
                <a:latin typeface="Aparajita" panose="020B0604020202020204"/>
                <a:ea typeface="ＭＳ Ｐゴシック" panose="020B0600070205080204" pitchFamily="34" charset="-128"/>
                <a:cs typeface="Arial" panose="020B0604020202020204" pitchFamily="34" charset="0"/>
              </a:rPr>
              <a:t>Thursday 11</a:t>
            </a:r>
            <a:r>
              <a:rPr lang="en-GB" altLang="en-US" sz="3600" baseline="30000" dirty="0">
                <a:solidFill>
                  <a:srgbClr val="0432FF"/>
                </a:solidFill>
                <a:latin typeface="Aparajita" panose="020B0604020202020204"/>
                <a:ea typeface="ＭＳ Ｐゴシック" panose="020B0600070205080204" pitchFamily="34" charset="-128"/>
                <a:cs typeface="Arial" panose="020B0604020202020204" pitchFamily="34" charset="0"/>
              </a:rPr>
              <a:t>th</a:t>
            </a:r>
            <a:r>
              <a:rPr lang="en-GB" altLang="en-US" sz="3600" dirty="0">
                <a:solidFill>
                  <a:srgbClr val="0432FF"/>
                </a:solidFill>
                <a:latin typeface="Aparajita" panose="020B0604020202020204"/>
                <a:ea typeface="ＭＳ Ｐゴシック" panose="020B0600070205080204" pitchFamily="34" charset="-128"/>
                <a:cs typeface="Arial" panose="020B0604020202020204" pitchFamily="34" charset="0"/>
              </a:rPr>
              <a:t> July 2024 at 12:00 noon</a:t>
            </a:r>
          </a:p>
        </p:txBody>
      </p:sp>
    </p:spTree>
    <p:extLst>
      <p:ext uri="{BB962C8B-B14F-4D97-AF65-F5344CB8AC3E}">
        <p14:creationId xmlns:p14="http://schemas.microsoft.com/office/powerpoint/2010/main" val="686786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C57608-5D2C-5347-965A-F7A85500462B}"/>
              </a:ext>
            </a:extLst>
          </p:cNvPr>
          <p:cNvPicPr>
            <a:picLocks noChangeAspect="1"/>
          </p:cNvPicPr>
          <p:nvPr/>
        </p:nvPicPr>
        <p:blipFill>
          <a:blip r:embed="rId2"/>
          <a:stretch>
            <a:fillRect/>
          </a:stretch>
        </p:blipFill>
        <p:spPr>
          <a:xfrm>
            <a:off x="-1" y="6536267"/>
            <a:ext cx="10248979" cy="68057"/>
          </a:xfrm>
          <a:prstGeom prst="rect">
            <a:avLst/>
          </a:prstGeom>
        </p:spPr>
      </p:pic>
      <p:sp>
        <p:nvSpPr>
          <p:cNvPr id="10" name="Rectangle 9">
            <a:extLst>
              <a:ext uri="{FF2B5EF4-FFF2-40B4-BE49-F238E27FC236}">
                <a16:creationId xmlns:a16="http://schemas.microsoft.com/office/drawing/2014/main" id="{A5DC6613-30F3-DD41-8416-2BD658088D40}"/>
              </a:ext>
            </a:extLst>
          </p:cNvPr>
          <p:cNvSpPr/>
          <p:nvPr/>
        </p:nvSpPr>
        <p:spPr>
          <a:xfrm>
            <a:off x="10371809" y="6342641"/>
            <a:ext cx="1630959" cy="369332"/>
          </a:xfrm>
          <a:prstGeom prst="rect">
            <a:avLst/>
          </a:prstGeom>
        </p:spPr>
        <p:txBody>
          <a:bodyPr wrap="none">
            <a:spAutoFit/>
          </a:bodyPr>
          <a:lstStyle/>
          <a:p>
            <a:r>
              <a:rPr lang="en-US" dirty="0"/>
              <a:t>www.amref.org</a:t>
            </a:r>
          </a:p>
        </p:txBody>
      </p:sp>
      <p:pic>
        <p:nvPicPr>
          <p:cNvPr id="6" name="Picture 5">
            <a:extLst>
              <a:ext uri="{FF2B5EF4-FFF2-40B4-BE49-F238E27FC236}">
                <a16:creationId xmlns:a16="http://schemas.microsoft.com/office/drawing/2014/main" id="{AE6D20DF-D802-C34C-85E2-8E64068A0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5663" y="146027"/>
            <a:ext cx="1310997" cy="603251"/>
          </a:xfrm>
          <a:prstGeom prst="rect">
            <a:avLst/>
          </a:prstGeom>
        </p:spPr>
      </p:pic>
      <p:sp>
        <p:nvSpPr>
          <p:cNvPr id="11" name="TextBox 10">
            <a:extLst>
              <a:ext uri="{FF2B5EF4-FFF2-40B4-BE49-F238E27FC236}">
                <a16:creationId xmlns:a16="http://schemas.microsoft.com/office/drawing/2014/main" id="{BEC0B8D9-6F59-BF40-A3EB-3B63F72A8565}"/>
              </a:ext>
            </a:extLst>
          </p:cNvPr>
          <p:cNvSpPr txBox="1"/>
          <p:nvPr/>
        </p:nvSpPr>
        <p:spPr>
          <a:xfrm>
            <a:off x="135340" y="155264"/>
            <a:ext cx="11867428" cy="584775"/>
          </a:xfrm>
          <a:prstGeom prst="rect">
            <a:avLst/>
          </a:prstGeom>
          <a:noFill/>
        </p:spPr>
        <p:txBody>
          <a:bodyPr wrap="square" rtlCol="0">
            <a:spAutoFit/>
          </a:bodyPr>
          <a:lstStyle/>
          <a:p>
            <a:r>
              <a:rPr lang="en-US" sz="3200" b="1" dirty="0">
                <a:solidFill>
                  <a:srgbClr val="FF0000"/>
                </a:solidFill>
                <a:latin typeface="Arial" pitchFamily="34" charset="0"/>
                <a:cs typeface="Arial" pitchFamily="34" charset="0"/>
              </a:rPr>
              <a:t>FAQs</a:t>
            </a:r>
            <a:endParaRPr lang="aa-ET" sz="3200" b="1" dirty="0">
              <a:solidFill>
                <a:srgbClr val="FF0000"/>
              </a:solidFill>
              <a:latin typeface="Myriad Pro Semibold" panose="020B0603030403020204" pitchFamily="34" charset="0"/>
              <a:cs typeface="Calibri" panose="020F0502020204030204" pitchFamily="34" charset="0"/>
            </a:endParaRPr>
          </a:p>
        </p:txBody>
      </p:sp>
      <p:sp>
        <p:nvSpPr>
          <p:cNvPr id="13" name="Google Shape;193;p48">
            <a:extLst>
              <a:ext uri="{FF2B5EF4-FFF2-40B4-BE49-F238E27FC236}">
                <a16:creationId xmlns:a16="http://schemas.microsoft.com/office/drawing/2014/main" id="{F9BA3FB4-83DC-4F5F-BB91-8EFC6F83D1E4}"/>
              </a:ext>
            </a:extLst>
          </p:cNvPr>
          <p:cNvSpPr txBox="1">
            <a:spLocks/>
          </p:cNvSpPr>
          <p:nvPr/>
        </p:nvSpPr>
        <p:spPr>
          <a:xfrm>
            <a:off x="683476" y="559293"/>
            <a:ext cx="10248980" cy="5846621"/>
          </a:xfrm>
          <a:prstGeom prst="rect">
            <a:avLst/>
          </a:prstGeom>
          <a:noFill/>
          <a:ln>
            <a:noFill/>
          </a:ln>
        </p:spPr>
        <p:txBody>
          <a:bodyPr spcFirstLastPara="1" vert="horz" wrap="square" lIns="89975" tIns="44975" rIns="89975" bIns="4497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06223" indent="-506223" algn="l" defTabSz="899952">
              <a:lnSpc>
                <a:spcPct val="100000"/>
              </a:lnSpc>
              <a:spcBef>
                <a:spcPts val="600"/>
              </a:spcBef>
              <a:spcAft>
                <a:spcPts val="600"/>
              </a:spcAft>
              <a:buFont typeface="Arial" panose="020B0604020202020204" pitchFamily="34" charset="0"/>
              <a:buChar char="•"/>
              <a:defRPr/>
            </a:pPr>
            <a:r>
              <a:rPr lang="en-US" altLang="en-US" dirty="0">
                <a:latin typeface="Aparajita" panose="020B0604020202020204"/>
                <a:ea typeface="ＭＳ Ｐゴシック" panose="020B0600070205080204" pitchFamily="34" charset="-128"/>
                <a:cs typeface="Arial" panose="020B0604020202020204" pitchFamily="34" charset="0"/>
              </a:rPr>
              <a:t>In reference to the  Expression of Interest for the GF Malaria grant , we would like to request for access to the tender application guidelines and documents as we can't see them on the link provided on the application.</a:t>
            </a:r>
          </a:p>
          <a:p>
            <a:pPr marL="506223" indent="-506223" algn="l" defTabSz="899952">
              <a:lnSpc>
                <a:spcPct val="100000"/>
              </a:lnSpc>
              <a:spcBef>
                <a:spcPts val="600"/>
              </a:spcBef>
              <a:spcAft>
                <a:spcPts val="600"/>
              </a:spcAft>
              <a:buFont typeface="Arial" panose="020B0604020202020204" pitchFamily="34" charset="0"/>
              <a:buChar char="•"/>
              <a:defRPr/>
            </a:pPr>
            <a:r>
              <a:rPr lang="en-US" altLang="en-US" dirty="0">
                <a:latin typeface="Aparajita" panose="020B0604020202020204"/>
                <a:ea typeface="ＭＳ Ｐゴシック" panose="020B0600070205080204" pitchFamily="34" charset="-128"/>
                <a:cs typeface="Arial" panose="020B0604020202020204" pitchFamily="34" charset="0"/>
              </a:rPr>
              <a:t>Will you consider an </a:t>
            </a:r>
            <a:r>
              <a:rPr lang="en-US" altLang="en-US" dirty="0" err="1">
                <a:latin typeface="Aparajita" panose="020B0604020202020204"/>
                <a:ea typeface="ＭＳ Ｐゴシック" panose="020B0600070205080204" pitchFamily="34" charset="-128"/>
                <a:cs typeface="Arial" panose="020B0604020202020204" pitchFamily="34" charset="0"/>
              </a:rPr>
              <a:t>organisation</a:t>
            </a:r>
            <a:r>
              <a:rPr lang="en-US" altLang="en-US" dirty="0">
                <a:latin typeface="Aparajita" panose="020B0604020202020204"/>
                <a:ea typeface="ＭＳ Ｐゴシック" panose="020B0600070205080204" pitchFamily="34" charset="-128"/>
                <a:cs typeface="Arial" panose="020B0604020202020204" pitchFamily="34" charset="0"/>
              </a:rPr>
              <a:t> that does not have the 2 years working presence in the county of application but has gotten a letter of no objection from the county?</a:t>
            </a:r>
          </a:p>
          <a:p>
            <a:pPr marL="506223" indent="-506223" algn="l" defTabSz="899952">
              <a:lnSpc>
                <a:spcPct val="100000"/>
              </a:lnSpc>
              <a:spcBef>
                <a:spcPts val="600"/>
              </a:spcBef>
              <a:spcAft>
                <a:spcPts val="600"/>
              </a:spcAft>
              <a:buFont typeface="Arial" panose="020B0604020202020204" pitchFamily="34" charset="0"/>
              <a:buChar char="•"/>
              <a:defRPr/>
            </a:pPr>
            <a:r>
              <a:rPr lang="en-US" altLang="en-US" dirty="0">
                <a:latin typeface="Aparajita" panose="020B0604020202020204"/>
                <a:ea typeface="ＭＳ Ｐゴシック" panose="020B0600070205080204" pitchFamily="34" charset="-128"/>
                <a:cs typeface="Arial" panose="020B0604020202020204" pitchFamily="34" charset="0"/>
              </a:rPr>
              <a:t>An organization may have operating office in Kitui or Machakos County ,but is working national wide, but has no office in the 3 counties. Is it possible for application of the grant?</a:t>
            </a:r>
          </a:p>
          <a:p>
            <a:pPr marL="506223" indent="-506223" algn="l" defTabSz="899952">
              <a:lnSpc>
                <a:spcPct val="100000"/>
              </a:lnSpc>
              <a:spcBef>
                <a:spcPts val="600"/>
              </a:spcBef>
              <a:spcAft>
                <a:spcPts val="600"/>
              </a:spcAft>
              <a:buFont typeface="Arial" panose="020B0604020202020204" pitchFamily="34" charset="0"/>
              <a:buChar char="•"/>
              <a:defRPr/>
            </a:pPr>
            <a:r>
              <a:rPr lang="en-US" altLang="en-US" dirty="0">
                <a:latin typeface="Aparajita" panose="020B0604020202020204"/>
                <a:ea typeface="ＭＳ Ｐゴシック" panose="020B0600070205080204" pitchFamily="34" charset="-128"/>
                <a:cs typeface="Arial" panose="020B0604020202020204" pitchFamily="34" charset="0"/>
              </a:rPr>
              <a:t>Within the 3 counties of implementation, kindly clarify on the scope of implementation - will SR be required to implement within all sub-counties, or within some select ones. If some, are you able to clarify which ones these are?</a:t>
            </a:r>
          </a:p>
        </p:txBody>
      </p:sp>
    </p:spTree>
    <p:extLst>
      <p:ext uri="{BB962C8B-B14F-4D97-AF65-F5344CB8AC3E}">
        <p14:creationId xmlns:p14="http://schemas.microsoft.com/office/powerpoint/2010/main" val="28382022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C57608-5D2C-5347-965A-F7A85500462B}"/>
              </a:ext>
            </a:extLst>
          </p:cNvPr>
          <p:cNvPicPr>
            <a:picLocks noChangeAspect="1"/>
          </p:cNvPicPr>
          <p:nvPr/>
        </p:nvPicPr>
        <p:blipFill>
          <a:blip r:embed="rId2"/>
          <a:stretch>
            <a:fillRect/>
          </a:stretch>
        </p:blipFill>
        <p:spPr>
          <a:xfrm>
            <a:off x="-1" y="6536267"/>
            <a:ext cx="10248979" cy="68057"/>
          </a:xfrm>
          <a:prstGeom prst="rect">
            <a:avLst/>
          </a:prstGeom>
        </p:spPr>
      </p:pic>
      <p:sp>
        <p:nvSpPr>
          <p:cNvPr id="10" name="Rectangle 9">
            <a:extLst>
              <a:ext uri="{FF2B5EF4-FFF2-40B4-BE49-F238E27FC236}">
                <a16:creationId xmlns:a16="http://schemas.microsoft.com/office/drawing/2014/main" id="{A5DC6613-30F3-DD41-8416-2BD658088D40}"/>
              </a:ext>
            </a:extLst>
          </p:cNvPr>
          <p:cNvSpPr/>
          <p:nvPr/>
        </p:nvSpPr>
        <p:spPr>
          <a:xfrm>
            <a:off x="10371809" y="6342641"/>
            <a:ext cx="1630959" cy="369332"/>
          </a:xfrm>
          <a:prstGeom prst="rect">
            <a:avLst/>
          </a:prstGeom>
        </p:spPr>
        <p:txBody>
          <a:bodyPr wrap="none">
            <a:spAutoFit/>
          </a:bodyPr>
          <a:lstStyle/>
          <a:p>
            <a:r>
              <a:rPr lang="en-US" dirty="0"/>
              <a:t>www.amref.org</a:t>
            </a:r>
          </a:p>
        </p:txBody>
      </p:sp>
      <p:pic>
        <p:nvPicPr>
          <p:cNvPr id="6" name="Picture 5">
            <a:extLst>
              <a:ext uri="{FF2B5EF4-FFF2-40B4-BE49-F238E27FC236}">
                <a16:creationId xmlns:a16="http://schemas.microsoft.com/office/drawing/2014/main" id="{AE6D20DF-D802-C34C-85E2-8E64068A0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5663" y="146027"/>
            <a:ext cx="1310997" cy="603251"/>
          </a:xfrm>
          <a:prstGeom prst="rect">
            <a:avLst/>
          </a:prstGeom>
        </p:spPr>
      </p:pic>
      <p:sp>
        <p:nvSpPr>
          <p:cNvPr id="11" name="TextBox 10">
            <a:extLst>
              <a:ext uri="{FF2B5EF4-FFF2-40B4-BE49-F238E27FC236}">
                <a16:creationId xmlns:a16="http://schemas.microsoft.com/office/drawing/2014/main" id="{BEC0B8D9-6F59-BF40-A3EB-3B63F72A8565}"/>
              </a:ext>
            </a:extLst>
          </p:cNvPr>
          <p:cNvSpPr txBox="1"/>
          <p:nvPr/>
        </p:nvSpPr>
        <p:spPr>
          <a:xfrm>
            <a:off x="135340" y="155264"/>
            <a:ext cx="11867428" cy="584775"/>
          </a:xfrm>
          <a:prstGeom prst="rect">
            <a:avLst/>
          </a:prstGeom>
          <a:noFill/>
        </p:spPr>
        <p:txBody>
          <a:bodyPr wrap="square" rtlCol="0">
            <a:spAutoFit/>
          </a:bodyPr>
          <a:lstStyle/>
          <a:p>
            <a:r>
              <a:rPr lang="en-US" sz="3200" b="1" dirty="0">
                <a:solidFill>
                  <a:srgbClr val="FF0000"/>
                </a:solidFill>
                <a:latin typeface="Arial" pitchFamily="34" charset="0"/>
                <a:cs typeface="Arial" pitchFamily="34" charset="0"/>
              </a:rPr>
              <a:t>FAQs</a:t>
            </a:r>
            <a:endParaRPr lang="aa-ET" sz="3200" b="1" dirty="0">
              <a:solidFill>
                <a:srgbClr val="FF0000"/>
              </a:solidFill>
              <a:latin typeface="Myriad Pro Semibold" panose="020B0603030403020204" pitchFamily="34" charset="0"/>
              <a:cs typeface="Calibri" panose="020F0502020204030204" pitchFamily="34" charset="0"/>
            </a:endParaRPr>
          </a:p>
        </p:txBody>
      </p:sp>
      <p:sp>
        <p:nvSpPr>
          <p:cNvPr id="13" name="Google Shape;193;p48">
            <a:extLst>
              <a:ext uri="{FF2B5EF4-FFF2-40B4-BE49-F238E27FC236}">
                <a16:creationId xmlns:a16="http://schemas.microsoft.com/office/drawing/2014/main" id="{F9BA3FB4-83DC-4F5F-BB91-8EFC6F83D1E4}"/>
              </a:ext>
            </a:extLst>
          </p:cNvPr>
          <p:cNvSpPr txBox="1">
            <a:spLocks/>
          </p:cNvSpPr>
          <p:nvPr/>
        </p:nvSpPr>
        <p:spPr>
          <a:xfrm>
            <a:off x="690880" y="687817"/>
            <a:ext cx="10383520" cy="5378598"/>
          </a:xfrm>
          <a:prstGeom prst="rect">
            <a:avLst/>
          </a:prstGeom>
          <a:noFill/>
          <a:ln>
            <a:noFill/>
          </a:ln>
        </p:spPr>
        <p:txBody>
          <a:bodyPr spcFirstLastPara="1" vert="horz" wrap="square" lIns="89975" tIns="44975" rIns="89975" bIns="4497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06223" indent="-506223" algn="l" defTabSz="899952">
              <a:lnSpc>
                <a:spcPct val="100000"/>
              </a:lnSpc>
              <a:spcBef>
                <a:spcPts val="600"/>
              </a:spcBef>
              <a:spcAft>
                <a:spcPts val="600"/>
              </a:spcAft>
              <a:buFont typeface="Arial" panose="020B0604020202020204" pitchFamily="34" charset="0"/>
              <a:buChar char="•"/>
              <a:defRPr/>
            </a:pPr>
            <a:r>
              <a:rPr lang="en-US" altLang="en-US" dirty="0">
                <a:latin typeface="Aparajita" panose="020B0604020202020204"/>
                <a:ea typeface="ＭＳ Ｐゴシック" panose="020B0600070205080204" pitchFamily="34" charset="-128"/>
                <a:cs typeface="Arial" panose="020B0604020202020204" pitchFamily="34" charset="0"/>
              </a:rPr>
              <a:t>I am requesting to know if we have to submit separate proposals for each County if we are bidding for all counties or one proposal indicating we are interested in supporting all the three counties?</a:t>
            </a:r>
          </a:p>
          <a:p>
            <a:pPr marL="506223" indent="-506223" algn="l" defTabSz="899952">
              <a:lnSpc>
                <a:spcPct val="100000"/>
              </a:lnSpc>
              <a:spcBef>
                <a:spcPts val="600"/>
              </a:spcBef>
              <a:spcAft>
                <a:spcPts val="600"/>
              </a:spcAft>
              <a:buFont typeface="Arial" panose="020B0604020202020204" pitchFamily="34" charset="0"/>
              <a:buChar char="•"/>
              <a:defRPr/>
            </a:pPr>
            <a:r>
              <a:rPr lang="en-US" altLang="en-US" dirty="0">
                <a:latin typeface="Aparajita" panose="020B0604020202020204"/>
                <a:ea typeface="ＭＳ Ｐゴシック" panose="020B0600070205080204" pitchFamily="34" charset="-128"/>
                <a:cs typeface="Arial" panose="020B0604020202020204" pitchFamily="34" charset="0"/>
              </a:rPr>
              <a:t>Am writing this email since am unable to log in and register for the malaria tender virtual pre-bid conference using the following link http://amref.org/ways-to-give/tenders. Kindly assist.</a:t>
            </a:r>
          </a:p>
          <a:p>
            <a:pPr marL="506223" indent="-506223" algn="l" defTabSz="899952">
              <a:lnSpc>
                <a:spcPct val="100000"/>
              </a:lnSpc>
              <a:spcBef>
                <a:spcPts val="600"/>
              </a:spcBef>
              <a:spcAft>
                <a:spcPts val="600"/>
              </a:spcAft>
              <a:buFont typeface="Arial" panose="020B0604020202020204" pitchFamily="34" charset="0"/>
              <a:buChar char="•"/>
              <a:defRPr/>
            </a:pPr>
            <a:r>
              <a:rPr lang="en-US" altLang="en-US" dirty="0">
                <a:latin typeface="Aparajita" panose="020B0604020202020204"/>
                <a:ea typeface="ＭＳ Ｐゴシック" panose="020B0600070205080204" pitchFamily="34" charset="-128"/>
                <a:cs typeface="Arial" panose="020B0604020202020204" pitchFamily="34" charset="0"/>
              </a:rPr>
              <a:t>In the mandatory requirement list of submission, can we provide popular version of procurement and finance policies or you need the main document?</a:t>
            </a:r>
          </a:p>
          <a:p>
            <a:pPr marL="506223" indent="-506223" algn="l" defTabSz="899952">
              <a:lnSpc>
                <a:spcPct val="100000"/>
              </a:lnSpc>
              <a:spcBef>
                <a:spcPts val="600"/>
              </a:spcBef>
              <a:spcAft>
                <a:spcPts val="600"/>
              </a:spcAft>
              <a:buFont typeface="Arial" panose="020B0604020202020204" pitchFamily="34" charset="0"/>
              <a:buChar char="•"/>
              <a:defRPr/>
            </a:pPr>
            <a:r>
              <a:rPr lang="en-US" dirty="0">
                <a:latin typeface="Aparajita" panose="020B0604020202020204"/>
                <a:ea typeface="ＭＳ Ｐゴシック" panose="020B0600070205080204" pitchFamily="34" charset="-128"/>
                <a:cs typeface="Arial" panose="020B0604020202020204" pitchFamily="34" charset="0"/>
              </a:rPr>
              <a:t>Is Amref interested in supporting the proliferation of Indoor Residual Spraying (IRS) in counties where this initiative is no longer supported by the Ministry of Health (such as Kisii County)?</a:t>
            </a:r>
            <a:r>
              <a:rPr lang="en-US" dirty="0"/>
              <a:t> </a:t>
            </a:r>
          </a:p>
        </p:txBody>
      </p:sp>
    </p:spTree>
    <p:extLst>
      <p:ext uri="{BB962C8B-B14F-4D97-AF65-F5344CB8AC3E}">
        <p14:creationId xmlns:p14="http://schemas.microsoft.com/office/powerpoint/2010/main" val="2307289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C57608-5D2C-5347-965A-F7A85500462B}"/>
              </a:ext>
            </a:extLst>
          </p:cNvPr>
          <p:cNvPicPr>
            <a:picLocks noChangeAspect="1"/>
          </p:cNvPicPr>
          <p:nvPr/>
        </p:nvPicPr>
        <p:blipFill>
          <a:blip r:embed="rId2"/>
          <a:stretch>
            <a:fillRect/>
          </a:stretch>
        </p:blipFill>
        <p:spPr>
          <a:xfrm>
            <a:off x="-45156" y="-39511"/>
            <a:ext cx="12282311" cy="6937021"/>
          </a:xfrm>
          <a:prstGeom prst="rect">
            <a:avLst/>
          </a:prstGeom>
        </p:spPr>
      </p:pic>
      <p:grpSp>
        <p:nvGrpSpPr>
          <p:cNvPr id="5" name="Group 4">
            <a:extLst>
              <a:ext uri="{FF2B5EF4-FFF2-40B4-BE49-F238E27FC236}">
                <a16:creationId xmlns:a16="http://schemas.microsoft.com/office/drawing/2014/main" id="{EDB11B89-4408-0C48-B7A6-18B0EB024A17}"/>
              </a:ext>
            </a:extLst>
          </p:cNvPr>
          <p:cNvGrpSpPr/>
          <p:nvPr/>
        </p:nvGrpSpPr>
        <p:grpSpPr>
          <a:xfrm>
            <a:off x="4415527" y="3730021"/>
            <a:ext cx="4286043" cy="2734321"/>
            <a:chOff x="3390194" y="2433811"/>
            <a:chExt cx="4829528" cy="3081042"/>
          </a:xfrm>
        </p:grpSpPr>
        <p:pic>
          <p:nvPicPr>
            <p:cNvPr id="3" name="Picture 2">
              <a:extLst>
                <a:ext uri="{FF2B5EF4-FFF2-40B4-BE49-F238E27FC236}">
                  <a16:creationId xmlns:a16="http://schemas.microsoft.com/office/drawing/2014/main" id="{0AAFAE24-D5A7-E24A-854E-D6CB562DFB93}"/>
                </a:ext>
              </a:extLst>
            </p:cNvPr>
            <p:cNvPicPr>
              <a:picLocks noChangeAspect="1"/>
            </p:cNvPicPr>
            <p:nvPr/>
          </p:nvPicPr>
          <p:blipFill>
            <a:blip r:embed="rId3"/>
            <a:stretch>
              <a:fillRect/>
            </a:stretch>
          </p:blipFill>
          <p:spPr>
            <a:xfrm>
              <a:off x="5146322" y="2950279"/>
              <a:ext cx="3073400" cy="1714500"/>
            </a:xfrm>
            <a:prstGeom prst="rect">
              <a:avLst/>
            </a:prstGeom>
          </p:spPr>
        </p:pic>
        <p:pic>
          <p:nvPicPr>
            <p:cNvPr id="2" name="Picture 1">
              <a:extLst>
                <a:ext uri="{FF2B5EF4-FFF2-40B4-BE49-F238E27FC236}">
                  <a16:creationId xmlns:a16="http://schemas.microsoft.com/office/drawing/2014/main" id="{2E13F115-75A7-EA46-B4F7-9743179A8A9E}"/>
                </a:ext>
              </a:extLst>
            </p:cNvPr>
            <p:cNvPicPr>
              <a:picLocks noChangeAspect="1"/>
            </p:cNvPicPr>
            <p:nvPr/>
          </p:nvPicPr>
          <p:blipFill>
            <a:blip r:embed="rId4"/>
            <a:stretch>
              <a:fillRect/>
            </a:stretch>
          </p:blipFill>
          <p:spPr>
            <a:xfrm>
              <a:off x="3390194" y="2433811"/>
              <a:ext cx="2446161" cy="3081042"/>
            </a:xfrm>
            <a:prstGeom prst="rect">
              <a:avLst/>
            </a:prstGeom>
          </p:spPr>
        </p:pic>
      </p:grpSp>
      <p:sp>
        <p:nvSpPr>
          <p:cNvPr id="4" name="TextBox 3">
            <a:extLst>
              <a:ext uri="{FF2B5EF4-FFF2-40B4-BE49-F238E27FC236}">
                <a16:creationId xmlns:a16="http://schemas.microsoft.com/office/drawing/2014/main" id="{A04187AD-57E6-4C89-B059-9E47F0B5ACF5}"/>
              </a:ext>
            </a:extLst>
          </p:cNvPr>
          <p:cNvSpPr txBox="1"/>
          <p:nvPr/>
        </p:nvSpPr>
        <p:spPr>
          <a:xfrm>
            <a:off x="1717964" y="1025236"/>
            <a:ext cx="9296400" cy="1446550"/>
          </a:xfrm>
          <a:prstGeom prst="rect">
            <a:avLst/>
          </a:prstGeom>
          <a:noFill/>
        </p:spPr>
        <p:txBody>
          <a:bodyPr wrap="square" rtlCol="0">
            <a:spAutoFit/>
          </a:bodyPr>
          <a:lstStyle/>
          <a:p>
            <a:pPr algn="ctr"/>
            <a:r>
              <a:rPr lang="en-US" sz="8800" b="1" dirty="0">
                <a:solidFill>
                  <a:schemeClr val="bg1"/>
                </a:solidFill>
                <a:latin typeface="Bradley Hand ITC" panose="03070402050302030203" pitchFamily="66" charset="0"/>
              </a:rPr>
              <a:t>Thank you</a:t>
            </a:r>
          </a:p>
        </p:txBody>
      </p:sp>
    </p:spTree>
    <p:extLst>
      <p:ext uri="{BB962C8B-B14F-4D97-AF65-F5344CB8AC3E}">
        <p14:creationId xmlns:p14="http://schemas.microsoft.com/office/powerpoint/2010/main" val="1867768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C57608-5D2C-5347-965A-F7A85500462B}"/>
              </a:ext>
            </a:extLst>
          </p:cNvPr>
          <p:cNvPicPr>
            <a:picLocks noChangeAspect="1"/>
          </p:cNvPicPr>
          <p:nvPr/>
        </p:nvPicPr>
        <p:blipFill>
          <a:blip r:embed="rId2"/>
          <a:stretch>
            <a:fillRect/>
          </a:stretch>
        </p:blipFill>
        <p:spPr>
          <a:xfrm>
            <a:off x="-1" y="6536267"/>
            <a:ext cx="10248979" cy="68057"/>
          </a:xfrm>
          <a:prstGeom prst="rect">
            <a:avLst/>
          </a:prstGeom>
        </p:spPr>
      </p:pic>
      <p:sp>
        <p:nvSpPr>
          <p:cNvPr id="10" name="Rectangle 9">
            <a:extLst>
              <a:ext uri="{FF2B5EF4-FFF2-40B4-BE49-F238E27FC236}">
                <a16:creationId xmlns:a16="http://schemas.microsoft.com/office/drawing/2014/main" id="{A5DC6613-30F3-DD41-8416-2BD658088D40}"/>
              </a:ext>
            </a:extLst>
          </p:cNvPr>
          <p:cNvSpPr/>
          <p:nvPr/>
        </p:nvSpPr>
        <p:spPr>
          <a:xfrm>
            <a:off x="10371809" y="6342641"/>
            <a:ext cx="1630959" cy="369332"/>
          </a:xfrm>
          <a:prstGeom prst="rect">
            <a:avLst/>
          </a:prstGeom>
        </p:spPr>
        <p:txBody>
          <a:bodyPr wrap="none">
            <a:spAutoFit/>
          </a:bodyPr>
          <a:lstStyle/>
          <a:p>
            <a:r>
              <a:rPr lang="en-US" dirty="0"/>
              <a:t>www.amref.org</a:t>
            </a:r>
          </a:p>
        </p:txBody>
      </p:sp>
      <p:pic>
        <p:nvPicPr>
          <p:cNvPr id="6" name="Picture 5">
            <a:extLst>
              <a:ext uri="{FF2B5EF4-FFF2-40B4-BE49-F238E27FC236}">
                <a16:creationId xmlns:a16="http://schemas.microsoft.com/office/drawing/2014/main" id="{AE6D20DF-D802-C34C-85E2-8E64068A0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5663" y="146027"/>
            <a:ext cx="1310997" cy="603251"/>
          </a:xfrm>
          <a:prstGeom prst="rect">
            <a:avLst/>
          </a:prstGeom>
        </p:spPr>
      </p:pic>
      <p:sp>
        <p:nvSpPr>
          <p:cNvPr id="11" name="TextBox 10">
            <a:extLst>
              <a:ext uri="{FF2B5EF4-FFF2-40B4-BE49-F238E27FC236}">
                <a16:creationId xmlns:a16="http://schemas.microsoft.com/office/drawing/2014/main" id="{BEC0B8D9-6F59-BF40-A3EB-3B63F72A8565}"/>
              </a:ext>
            </a:extLst>
          </p:cNvPr>
          <p:cNvSpPr txBox="1"/>
          <p:nvPr/>
        </p:nvSpPr>
        <p:spPr>
          <a:xfrm>
            <a:off x="108394" y="102947"/>
            <a:ext cx="11867428" cy="646331"/>
          </a:xfrm>
          <a:prstGeom prst="rect">
            <a:avLst/>
          </a:prstGeom>
          <a:noFill/>
        </p:spPr>
        <p:txBody>
          <a:bodyPr wrap="square" rtlCol="0">
            <a:spAutoFit/>
          </a:bodyPr>
          <a:lstStyle/>
          <a:p>
            <a:r>
              <a:rPr lang="en-US" sz="3600" b="1" dirty="0">
                <a:solidFill>
                  <a:srgbClr val="DC1312"/>
                </a:solidFill>
                <a:latin typeface="Myriad Pro Semibold" panose="020B0603030403020204" pitchFamily="34" charset="0"/>
                <a:cs typeface="Calibri" panose="020F0502020204030204" pitchFamily="34" charset="0"/>
              </a:rPr>
              <a:t>Presentation Outline</a:t>
            </a:r>
            <a:endParaRPr lang="aa-ET" sz="3600" b="1" dirty="0">
              <a:solidFill>
                <a:srgbClr val="DC1312"/>
              </a:solidFill>
              <a:latin typeface="Myriad Pro Semibold" panose="020B0603030403020204" pitchFamily="34" charset="0"/>
              <a:cs typeface="Calibri" panose="020F0502020204030204" pitchFamily="34" charset="0"/>
            </a:endParaRPr>
          </a:p>
        </p:txBody>
      </p:sp>
      <p:sp>
        <p:nvSpPr>
          <p:cNvPr id="13" name="Google Shape;193;p48">
            <a:extLst>
              <a:ext uri="{FF2B5EF4-FFF2-40B4-BE49-F238E27FC236}">
                <a16:creationId xmlns:a16="http://schemas.microsoft.com/office/drawing/2014/main" id="{F9BA3FB4-83DC-4F5F-BB91-8EFC6F83D1E4}"/>
              </a:ext>
            </a:extLst>
          </p:cNvPr>
          <p:cNvSpPr txBox="1">
            <a:spLocks/>
          </p:cNvSpPr>
          <p:nvPr/>
        </p:nvSpPr>
        <p:spPr>
          <a:xfrm>
            <a:off x="548640" y="792358"/>
            <a:ext cx="10637520" cy="5550284"/>
          </a:xfrm>
          <a:prstGeom prst="rect">
            <a:avLst/>
          </a:prstGeom>
          <a:noFill/>
          <a:ln>
            <a:noFill/>
          </a:ln>
        </p:spPr>
        <p:txBody>
          <a:bodyPr spcFirstLastPara="1" vert="horz" wrap="square" lIns="89975" tIns="44975" rIns="89975" bIns="4497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0" indent="-342900" algn="l">
              <a:lnSpc>
                <a:spcPct val="100000"/>
              </a:lnSpc>
              <a:spcBef>
                <a:spcPct val="50000"/>
              </a:spcBef>
              <a:buSzPct val="75000"/>
              <a:buFont typeface="Arial" panose="020B0604020202020204" pitchFamily="34" charset="0"/>
              <a:buChar char="•"/>
              <a:defRPr/>
            </a:pPr>
            <a:r>
              <a:rPr lang="en-GB" altLang="en-US" sz="3200" dirty="0">
                <a:solidFill>
                  <a:prstClr val="black"/>
                </a:solidFill>
                <a:latin typeface="Aparajita" panose="020B0604020202020204" pitchFamily="34" charset="0"/>
                <a:ea typeface="ＭＳ Ｐゴシック" charset="0"/>
                <a:cs typeface="Aparajita" panose="020B0604020202020204" pitchFamily="34" charset="0"/>
              </a:rPr>
              <a:t>Background</a:t>
            </a:r>
            <a:endParaRPr lang="en-US" altLang="en-US" sz="3200" dirty="0">
              <a:solidFill>
                <a:prstClr val="black"/>
              </a:solidFill>
              <a:latin typeface="Aparajita" panose="020B0604020202020204" pitchFamily="34" charset="0"/>
              <a:ea typeface="ＭＳ Ｐゴシック" charset="0"/>
              <a:cs typeface="Aparajita" panose="020B0604020202020204" pitchFamily="34" charset="0"/>
            </a:endParaRPr>
          </a:p>
          <a:p>
            <a:pPr marL="342900" lvl="0" indent="-342900" algn="l">
              <a:lnSpc>
                <a:spcPct val="100000"/>
              </a:lnSpc>
              <a:spcBef>
                <a:spcPct val="50000"/>
              </a:spcBef>
              <a:buSzPct val="75000"/>
              <a:buFont typeface="Arial" panose="020B0604020202020204" pitchFamily="34" charset="0"/>
              <a:buChar char="•"/>
              <a:defRPr/>
            </a:pPr>
            <a:r>
              <a:rPr lang="en-US" altLang="en-US" sz="3200" dirty="0">
                <a:solidFill>
                  <a:prstClr val="black"/>
                </a:solidFill>
                <a:latin typeface="Aparajita" panose="020B0604020202020204" pitchFamily="34" charset="0"/>
                <a:ea typeface="ＭＳ Ｐゴシック" charset="0"/>
                <a:cs typeface="Aparajita" panose="020B0604020202020204" pitchFamily="34" charset="0"/>
              </a:rPr>
              <a:t>Expression of interest</a:t>
            </a:r>
          </a:p>
          <a:p>
            <a:pPr marL="342900" lvl="0" indent="-342900" algn="l">
              <a:lnSpc>
                <a:spcPct val="100000"/>
              </a:lnSpc>
              <a:spcBef>
                <a:spcPct val="50000"/>
              </a:spcBef>
              <a:buSzPct val="75000"/>
              <a:buFont typeface="Arial" panose="020B0604020202020204" pitchFamily="34" charset="0"/>
              <a:buChar char="•"/>
              <a:defRPr/>
            </a:pPr>
            <a:r>
              <a:rPr lang="en-US" altLang="en-US" sz="3200" dirty="0">
                <a:solidFill>
                  <a:prstClr val="black"/>
                </a:solidFill>
                <a:latin typeface="Aparajita" panose="020B0604020202020204" pitchFamily="34" charset="0"/>
                <a:ea typeface="ＭＳ Ｐゴシック" charset="0"/>
                <a:cs typeface="Aparajita" panose="020B0604020202020204" pitchFamily="34" charset="0"/>
              </a:rPr>
              <a:t>Sub-grantee application form</a:t>
            </a:r>
          </a:p>
          <a:p>
            <a:pPr marL="742950" lvl="1" indent="-285750" algn="l">
              <a:lnSpc>
                <a:spcPct val="100000"/>
              </a:lnSpc>
              <a:spcBef>
                <a:spcPct val="50000"/>
              </a:spcBef>
              <a:buSzPct val="75000"/>
              <a:buFont typeface="Arial" panose="020B0604020202020204" pitchFamily="34" charset="0"/>
              <a:buChar char="–"/>
              <a:defRPr/>
            </a:pPr>
            <a:r>
              <a:rPr lang="en-US" altLang="en-US" sz="3200" dirty="0">
                <a:solidFill>
                  <a:prstClr val="black"/>
                </a:solidFill>
                <a:latin typeface="Aparajita" panose="020B0604020202020204" pitchFamily="34" charset="0"/>
                <a:ea typeface="ＭＳ Ｐゴシック" charset="0"/>
                <a:cs typeface="Aparajita" panose="020B0604020202020204" pitchFamily="34" charset="0"/>
              </a:rPr>
              <a:t>Mandatory requirements</a:t>
            </a:r>
          </a:p>
          <a:p>
            <a:pPr marL="742950" lvl="1" indent="-285750" algn="l">
              <a:lnSpc>
                <a:spcPct val="100000"/>
              </a:lnSpc>
              <a:spcBef>
                <a:spcPct val="50000"/>
              </a:spcBef>
              <a:buSzPct val="75000"/>
              <a:buFont typeface="Arial" panose="020B0604020202020204" pitchFamily="34" charset="0"/>
              <a:buChar char="–"/>
              <a:defRPr/>
            </a:pPr>
            <a:r>
              <a:rPr lang="en-US" altLang="en-US" sz="3200" dirty="0">
                <a:solidFill>
                  <a:prstClr val="black"/>
                </a:solidFill>
                <a:latin typeface="Aparajita" panose="020B0604020202020204" pitchFamily="34" charset="0"/>
                <a:ea typeface="ＭＳ Ｐゴシック" charset="0"/>
                <a:cs typeface="Aparajita" panose="020B0604020202020204" pitchFamily="34" charset="0"/>
              </a:rPr>
              <a:t>Technical application</a:t>
            </a:r>
          </a:p>
          <a:p>
            <a:pPr marL="742950" lvl="1" indent="-285750" algn="l">
              <a:lnSpc>
                <a:spcPct val="100000"/>
              </a:lnSpc>
              <a:spcBef>
                <a:spcPct val="50000"/>
              </a:spcBef>
              <a:buSzPct val="75000"/>
              <a:buFont typeface="Arial" panose="020B0604020202020204" pitchFamily="34" charset="0"/>
              <a:buChar char="–"/>
              <a:defRPr/>
            </a:pPr>
            <a:r>
              <a:rPr lang="en-GB" altLang="en-US" sz="3200" dirty="0">
                <a:solidFill>
                  <a:prstClr val="black"/>
                </a:solidFill>
                <a:latin typeface="Aparajita" panose="020B0604020202020204" pitchFamily="34" charset="0"/>
                <a:ea typeface="ＭＳ Ｐゴシック" charset="0"/>
                <a:cs typeface="Aparajita" panose="020B0604020202020204" pitchFamily="34" charset="0"/>
              </a:rPr>
              <a:t>Key Timelines</a:t>
            </a:r>
            <a:endParaRPr lang="en-US" altLang="en-US" sz="3200" dirty="0">
              <a:solidFill>
                <a:prstClr val="black"/>
              </a:solidFill>
              <a:latin typeface="Aparajita" panose="020B0604020202020204" pitchFamily="34" charset="0"/>
              <a:ea typeface="ＭＳ Ｐゴシック" charset="0"/>
              <a:cs typeface="Aparajita" panose="020B0604020202020204" pitchFamily="34" charset="0"/>
            </a:endParaRPr>
          </a:p>
          <a:p>
            <a:pPr marL="342900" lvl="0" indent="-342900" algn="l">
              <a:lnSpc>
                <a:spcPct val="100000"/>
              </a:lnSpc>
              <a:spcBef>
                <a:spcPct val="50000"/>
              </a:spcBef>
              <a:buSzPct val="75000"/>
              <a:buFont typeface="Arial" panose="020B0604020202020204" pitchFamily="34" charset="0"/>
              <a:buChar char="•"/>
              <a:defRPr/>
            </a:pPr>
            <a:r>
              <a:rPr lang="en-US" altLang="en-US" sz="3200" dirty="0">
                <a:solidFill>
                  <a:prstClr val="black"/>
                </a:solidFill>
                <a:latin typeface="Aparajita" panose="020B0604020202020204" pitchFamily="34" charset="0"/>
                <a:ea typeface="ＭＳ Ｐゴシック" charset="0"/>
                <a:cs typeface="Aparajita" panose="020B0604020202020204" pitchFamily="34" charset="0"/>
              </a:rPr>
              <a:t>FAQs</a:t>
            </a:r>
          </a:p>
          <a:p>
            <a:pPr marL="914400" lvl="1" indent="-457200" algn="l">
              <a:lnSpc>
                <a:spcPct val="100000"/>
              </a:lnSpc>
              <a:spcBef>
                <a:spcPct val="50000"/>
              </a:spcBef>
              <a:buSzPct val="75000"/>
              <a:buFont typeface="Arial" panose="020B0604020202020204" pitchFamily="34" charset="0"/>
              <a:buChar char="•"/>
              <a:defRPr/>
            </a:pPr>
            <a:endParaRPr lang="en-US" altLang="en-US" sz="3200" dirty="0">
              <a:solidFill>
                <a:prstClr val="black"/>
              </a:solidFill>
              <a:latin typeface="Aparajita" panose="020B0604020202020204" pitchFamily="34" charset="0"/>
              <a:ea typeface="ＭＳ Ｐゴシック" charset="0"/>
              <a:cs typeface="Aparajita" panose="020B0604020202020204" pitchFamily="34" charset="0"/>
            </a:endParaRPr>
          </a:p>
          <a:p>
            <a:pPr marL="506223" indent="-506223" algn="l" defTabSz="899952">
              <a:lnSpc>
                <a:spcPct val="100000"/>
              </a:lnSpc>
              <a:spcBef>
                <a:spcPts val="600"/>
              </a:spcBef>
              <a:spcAft>
                <a:spcPts val="600"/>
              </a:spcAft>
              <a:buFont typeface="+mj-lt"/>
              <a:buAutoNum type="arabicPeriod"/>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marL="506223" indent="-506223" algn="l" defTabSz="899952">
              <a:lnSpc>
                <a:spcPct val="100000"/>
              </a:lnSpc>
              <a:spcBef>
                <a:spcPts val="600"/>
              </a:spcBef>
              <a:spcAft>
                <a:spcPts val="600"/>
              </a:spcAft>
              <a:buFont typeface="+mj-lt"/>
              <a:buAutoNum type="arabicPeriod"/>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877001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5FB4FDF9-2DC2-4443-B40A-B126D71EECF9}"/>
              </a:ext>
            </a:extLst>
          </p:cNvPr>
          <p:cNvPicPr>
            <a:picLocks noChangeAspect="1"/>
          </p:cNvPicPr>
          <p:nvPr/>
        </p:nvPicPr>
        <p:blipFill>
          <a:blip r:embed="rId2"/>
          <a:stretch>
            <a:fillRect/>
          </a:stretch>
        </p:blipFill>
        <p:spPr>
          <a:xfrm>
            <a:off x="2354645" y="2125243"/>
            <a:ext cx="2152682" cy="960427"/>
          </a:xfrm>
          <a:prstGeom prst="rect">
            <a:avLst/>
          </a:prstGeom>
        </p:spPr>
      </p:pic>
      <p:pic>
        <p:nvPicPr>
          <p:cNvPr id="15" name="Picture 14">
            <a:extLst>
              <a:ext uri="{FF2B5EF4-FFF2-40B4-BE49-F238E27FC236}">
                <a16:creationId xmlns:a16="http://schemas.microsoft.com/office/drawing/2014/main" id="{F772F196-55E9-5F45-9E39-D4F30A627B3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41749" y="3991572"/>
            <a:ext cx="1674264" cy="1883548"/>
          </a:xfrm>
          <a:prstGeom prst="rect">
            <a:avLst/>
          </a:prstGeom>
        </p:spPr>
      </p:pic>
      <p:pic>
        <p:nvPicPr>
          <p:cNvPr id="18" name="Picture 17">
            <a:extLst>
              <a:ext uri="{FF2B5EF4-FFF2-40B4-BE49-F238E27FC236}">
                <a16:creationId xmlns:a16="http://schemas.microsoft.com/office/drawing/2014/main" id="{7B696C7B-032F-B348-944C-0EE58C36C59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837872" y="1826298"/>
            <a:ext cx="1346339" cy="1558316"/>
          </a:xfrm>
          <a:prstGeom prst="rect">
            <a:avLst/>
          </a:prstGeom>
        </p:spPr>
      </p:pic>
      <p:pic>
        <p:nvPicPr>
          <p:cNvPr id="17" name="Picture 16">
            <a:extLst>
              <a:ext uri="{FF2B5EF4-FFF2-40B4-BE49-F238E27FC236}">
                <a16:creationId xmlns:a16="http://schemas.microsoft.com/office/drawing/2014/main" id="{F5775AF9-C03C-AD46-BF81-61C30B711D13}"/>
              </a:ext>
            </a:extLst>
          </p:cNvPr>
          <p:cNvPicPr>
            <a:picLocks noChangeAspect="1"/>
          </p:cNvPicPr>
          <p:nvPr/>
        </p:nvPicPr>
        <p:blipFill>
          <a:blip r:embed="rId5"/>
          <a:stretch>
            <a:fillRect/>
          </a:stretch>
        </p:blipFill>
        <p:spPr>
          <a:xfrm>
            <a:off x="5045613" y="1758706"/>
            <a:ext cx="1838103" cy="1524628"/>
          </a:xfrm>
          <a:prstGeom prst="rect">
            <a:avLst/>
          </a:prstGeom>
        </p:spPr>
      </p:pic>
      <p:pic>
        <p:nvPicPr>
          <p:cNvPr id="13" name="Picture 12">
            <a:extLst>
              <a:ext uri="{FF2B5EF4-FFF2-40B4-BE49-F238E27FC236}">
                <a16:creationId xmlns:a16="http://schemas.microsoft.com/office/drawing/2014/main" id="{32C7EE5E-059B-1D47-BDAB-8FD9310FAA35}"/>
              </a:ext>
            </a:extLst>
          </p:cNvPr>
          <p:cNvPicPr>
            <a:picLocks noChangeAspect="1"/>
          </p:cNvPicPr>
          <p:nvPr/>
        </p:nvPicPr>
        <p:blipFill>
          <a:blip r:embed="rId6"/>
          <a:stretch>
            <a:fillRect/>
          </a:stretch>
        </p:blipFill>
        <p:spPr>
          <a:xfrm>
            <a:off x="2611774" y="1765893"/>
            <a:ext cx="6968452" cy="4270988"/>
          </a:xfrm>
          <a:prstGeom prst="rect">
            <a:avLst/>
          </a:prstGeom>
        </p:spPr>
      </p:pic>
      <p:pic>
        <p:nvPicPr>
          <p:cNvPr id="9" name="Picture 8">
            <a:extLst>
              <a:ext uri="{FF2B5EF4-FFF2-40B4-BE49-F238E27FC236}">
                <a16:creationId xmlns:a16="http://schemas.microsoft.com/office/drawing/2014/main" id="{8BC57608-5D2C-5347-965A-F7A85500462B}"/>
              </a:ext>
            </a:extLst>
          </p:cNvPr>
          <p:cNvPicPr>
            <a:picLocks noChangeAspect="1"/>
          </p:cNvPicPr>
          <p:nvPr/>
        </p:nvPicPr>
        <p:blipFill>
          <a:blip r:embed="rId7"/>
          <a:stretch>
            <a:fillRect/>
          </a:stretch>
        </p:blipFill>
        <p:spPr>
          <a:xfrm>
            <a:off x="-1" y="6536267"/>
            <a:ext cx="10248979" cy="68057"/>
          </a:xfrm>
          <a:prstGeom prst="rect">
            <a:avLst/>
          </a:prstGeom>
        </p:spPr>
      </p:pic>
      <p:sp>
        <p:nvSpPr>
          <p:cNvPr id="10" name="Rectangle 9">
            <a:extLst>
              <a:ext uri="{FF2B5EF4-FFF2-40B4-BE49-F238E27FC236}">
                <a16:creationId xmlns:a16="http://schemas.microsoft.com/office/drawing/2014/main" id="{A5DC6613-30F3-DD41-8416-2BD658088D40}"/>
              </a:ext>
            </a:extLst>
          </p:cNvPr>
          <p:cNvSpPr/>
          <p:nvPr/>
        </p:nvSpPr>
        <p:spPr>
          <a:xfrm>
            <a:off x="10371809" y="6342641"/>
            <a:ext cx="1630959" cy="369332"/>
          </a:xfrm>
          <a:prstGeom prst="rect">
            <a:avLst/>
          </a:prstGeom>
        </p:spPr>
        <p:txBody>
          <a:bodyPr wrap="none">
            <a:spAutoFit/>
          </a:bodyPr>
          <a:lstStyle/>
          <a:p>
            <a:r>
              <a:rPr lang="en-US" dirty="0"/>
              <a:t>www.amref.org</a:t>
            </a:r>
          </a:p>
        </p:txBody>
      </p:sp>
      <p:pic>
        <p:nvPicPr>
          <p:cNvPr id="6" name="Picture 5">
            <a:extLst>
              <a:ext uri="{FF2B5EF4-FFF2-40B4-BE49-F238E27FC236}">
                <a16:creationId xmlns:a16="http://schemas.microsoft.com/office/drawing/2014/main" id="{F0ACA9E3-A5C0-454B-AF3D-6CB0942E9358}"/>
              </a:ext>
            </a:extLst>
          </p:cNvPr>
          <p:cNvPicPr>
            <a:picLocks noChangeAspect="1"/>
          </p:cNvPicPr>
          <p:nvPr/>
        </p:nvPicPr>
        <p:blipFill>
          <a:blip r:embed="rId8"/>
          <a:stretch>
            <a:fillRect/>
          </a:stretch>
        </p:blipFill>
        <p:spPr>
          <a:xfrm>
            <a:off x="622301" y="517705"/>
            <a:ext cx="3170766" cy="764975"/>
          </a:xfrm>
          <a:prstGeom prst="rect">
            <a:avLst/>
          </a:prstGeom>
        </p:spPr>
      </p:pic>
      <p:pic>
        <p:nvPicPr>
          <p:cNvPr id="7" name="Picture 6">
            <a:extLst>
              <a:ext uri="{FF2B5EF4-FFF2-40B4-BE49-F238E27FC236}">
                <a16:creationId xmlns:a16="http://schemas.microsoft.com/office/drawing/2014/main" id="{1CACB2A1-DDAC-0746-8C19-343DA5D128AE}"/>
              </a:ext>
            </a:extLst>
          </p:cNvPr>
          <p:cNvPicPr>
            <a:picLocks noChangeAspect="1"/>
          </p:cNvPicPr>
          <p:nvPr/>
        </p:nvPicPr>
        <p:blipFill>
          <a:blip r:embed="rId9"/>
          <a:stretch>
            <a:fillRect/>
          </a:stretch>
        </p:blipFill>
        <p:spPr>
          <a:xfrm>
            <a:off x="656168" y="1509310"/>
            <a:ext cx="544456" cy="45719"/>
          </a:xfrm>
          <a:prstGeom prst="rect">
            <a:avLst/>
          </a:prstGeom>
        </p:spPr>
      </p:pic>
      <p:pic>
        <p:nvPicPr>
          <p:cNvPr id="14" name="Picture 13">
            <a:extLst>
              <a:ext uri="{FF2B5EF4-FFF2-40B4-BE49-F238E27FC236}">
                <a16:creationId xmlns:a16="http://schemas.microsoft.com/office/drawing/2014/main" id="{7A3E6DBE-7312-1B40-9214-412C98A5DC7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745663" y="146027"/>
            <a:ext cx="1310997" cy="926417"/>
          </a:xfrm>
          <a:prstGeom prst="rect">
            <a:avLst/>
          </a:prstGeom>
        </p:spPr>
      </p:pic>
    </p:spTree>
    <p:extLst>
      <p:ext uri="{BB962C8B-B14F-4D97-AF65-F5344CB8AC3E}">
        <p14:creationId xmlns:p14="http://schemas.microsoft.com/office/powerpoint/2010/main" val="17638629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46515D-B086-2F4D-85DE-30D993F0D27C}"/>
              </a:ext>
            </a:extLst>
          </p:cNvPr>
          <p:cNvPicPr>
            <a:picLocks noChangeAspect="1"/>
          </p:cNvPicPr>
          <p:nvPr/>
        </p:nvPicPr>
        <p:blipFill>
          <a:blip r:embed="rId2"/>
          <a:stretch>
            <a:fillRect/>
          </a:stretch>
        </p:blipFill>
        <p:spPr>
          <a:xfrm>
            <a:off x="622301" y="517705"/>
            <a:ext cx="3182055" cy="715962"/>
          </a:xfrm>
          <a:prstGeom prst="rect">
            <a:avLst/>
          </a:prstGeom>
        </p:spPr>
      </p:pic>
      <p:pic>
        <p:nvPicPr>
          <p:cNvPr id="9" name="Picture 8">
            <a:extLst>
              <a:ext uri="{FF2B5EF4-FFF2-40B4-BE49-F238E27FC236}">
                <a16:creationId xmlns:a16="http://schemas.microsoft.com/office/drawing/2014/main" id="{8BC57608-5D2C-5347-965A-F7A85500462B}"/>
              </a:ext>
            </a:extLst>
          </p:cNvPr>
          <p:cNvPicPr>
            <a:picLocks noChangeAspect="1"/>
          </p:cNvPicPr>
          <p:nvPr/>
        </p:nvPicPr>
        <p:blipFill>
          <a:blip r:embed="rId3"/>
          <a:stretch>
            <a:fillRect/>
          </a:stretch>
        </p:blipFill>
        <p:spPr>
          <a:xfrm>
            <a:off x="-1" y="6536267"/>
            <a:ext cx="10248979" cy="68057"/>
          </a:xfrm>
          <a:prstGeom prst="rect">
            <a:avLst/>
          </a:prstGeom>
        </p:spPr>
      </p:pic>
      <p:sp>
        <p:nvSpPr>
          <p:cNvPr id="10" name="Rectangle 9">
            <a:extLst>
              <a:ext uri="{FF2B5EF4-FFF2-40B4-BE49-F238E27FC236}">
                <a16:creationId xmlns:a16="http://schemas.microsoft.com/office/drawing/2014/main" id="{A5DC6613-30F3-DD41-8416-2BD658088D40}"/>
              </a:ext>
            </a:extLst>
          </p:cNvPr>
          <p:cNvSpPr/>
          <p:nvPr/>
        </p:nvSpPr>
        <p:spPr>
          <a:xfrm>
            <a:off x="10371809" y="6342641"/>
            <a:ext cx="1630959" cy="369332"/>
          </a:xfrm>
          <a:prstGeom prst="rect">
            <a:avLst/>
          </a:prstGeom>
        </p:spPr>
        <p:txBody>
          <a:bodyPr wrap="none">
            <a:spAutoFit/>
          </a:bodyPr>
          <a:lstStyle/>
          <a:p>
            <a:r>
              <a:rPr lang="en-US" dirty="0"/>
              <a:t>www.amref.org</a:t>
            </a:r>
          </a:p>
        </p:txBody>
      </p:sp>
      <p:pic>
        <p:nvPicPr>
          <p:cNvPr id="7" name="Picture 6">
            <a:extLst>
              <a:ext uri="{FF2B5EF4-FFF2-40B4-BE49-F238E27FC236}">
                <a16:creationId xmlns:a16="http://schemas.microsoft.com/office/drawing/2014/main" id="{C5EDE575-5B15-B64B-883C-BACB33470F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45663" y="146027"/>
            <a:ext cx="1310997" cy="926417"/>
          </a:xfrm>
          <a:prstGeom prst="rect">
            <a:avLst/>
          </a:prstGeom>
        </p:spPr>
      </p:pic>
      <p:pic>
        <p:nvPicPr>
          <p:cNvPr id="8" name="Picture 7">
            <a:extLst>
              <a:ext uri="{FF2B5EF4-FFF2-40B4-BE49-F238E27FC236}">
                <a16:creationId xmlns:a16="http://schemas.microsoft.com/office/drawing/2014/main" id="{B2CB4858-0B00-FA44-8B63-AC4BA3BDD62E}"/>
              </a:ext>
            </a:extLst>
          </p:cNvPr>
          <p:cNvPicPr>
            <a:picLocks noChangeAspect="1"/>
          </p:cNvPicPr>
          <p:nvPr/>
        </p:nvPicPr>
        <p:blipFill>
          <a:blip r:embed="rId5"/>
          <a:stretch>
            <a:fillRect/>
          </a:stretch>
        </p:blipFill>
        <p:spPr>
          <a:xfrm>
            <a:off x="1840106" y="1694745"/>
            <a:ext cx="8408872" cy="4435122"/>
          </a:xfrm>
          <a:prstGeom prst="rect">
            <a:avLst/>
          </a:prstGeom>
        </p:spPr>
      </p:pic>
      <p:pic>
        <p:nvPicPr>
          <p:cNvPr id="11" name="Picture 10">
            <a:extLst>
              <a:ext uri="{FF2B5EF4-FFF2-40B4-BE49-F238E27FC236}">
                <a16:creationId xmlns:a16="http://schemas.microsoft.com/office/drawing/2014/main" id="{9F26E261-E4A1-7A47-91E8-DED50A81C545}"/>
              </a:ext>
            </a:extLst>
          </p:cNvPr>
          <p:cNvPicPr>
            <a:picLocks noChangeAspect="1"/>
          </p:cNvPicPr>
          <p:nvPr/>
        </p:nvPicPr>
        <p:blipFill>
          <a:blip r:embed="rId6"/>
          <a:stretch>
            <a:fillRect/>
          </a:stretch>
        </p:blipFill>
        <p:spPr>
          <a:xfrm>
            <a:off x="667457" y="1509310"/>
            <a:ext cx="544456" cy="45719"/>
          </a:xfrm>
          <a:prstGeom prst="rect">
            <a:avLst/>
          </a:prstGeom>
        </p:spPr>
      </p:pic>
    </p:spTree>
    <p:extLst>
      <p:ext uri="{BB962C8B-B14F-4D97-AF65-F5344CB8AC3E}">
        <p14:creationId xmlns:p14="http://schemas.microsoft.com/office/powerpoint/2010/main" val="104445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descr="A picture containing clothing, person, human face, child&#10;&#10;Description automatically generated">
            <a:extLst>
              <a:ext uri="{FF2B5EF4-FFF2-40B4-BE49-F238E27FC236}">
                <a16:creationId xmlns:a16="http://schemas.microsoft.com/office/drawing/2014/main" id="{2D47FBF2-0E47-5E3A-BE87-14BE88194BBA}"/>
              </a:ext>
            </a:extLst>
          </p:cNvPr>
          <p:cNvPicPr>
            <a:picLocks noChangeAspect="1"/>
          </p:cNvPicPr>
          <p:nvPr/>
        </p:nvPicPr>
        <p:blipFill rotWithShape="1">
          <a:blip r:embed="rId2">
            <a:extLst>
              <a:ext uri="{28A0092B-C50C-407E-A947-70E740481C1C}">
                <a14:useLocalDpi xmlns:a14="http://schemas.microsoft.com/office/drawing/2010/main" val="0"/>
              </a:ext>
            </a:extLst>
          </a:blip>
          <a:srcRect l="35871" t="12179" r="20018"/>
          <a:stretch/>
        </p:blipFill>
        <p:spPr>
          <a:xfrm>
            <a:off x="6165098" y="386147"/>
            <a:ext cx="4527802" cy="6083176"/>
          </a:xfrm>
          <a:prstGeom prst="rect">
            <a:avLst/>
          </a:prstGeom>
        </p:spPr>
      </p:pic>
      <p:grpSp>
        <p:nvGrpSpPr>
          <p:cNvPr id="40" name="object 34">
            <a:extLst>
              <a:ext uri="{FF2B5EF4-FFF2-40B4-BE49-F238E27FC236}">
                <a16:creationId xmlns:a16="http://schemas.microsoft.com/office/drawing/2014/main" id="{47B9D514-3742-5765-0FD2-DE304320E5A9}"/>
              </a:ext>
            </a:extLst>
          </p:cNvPr>
          <p:cNvGrpSpPr/>
          <p:nvPr/>
        </p:nvGrpSpPr>
        <p:grpSpPr>
          <a:xfrm>
            <a:off x="792481" y="370551"/>
            <a:ext cx="9872672" cy="5871157"/>
            <a:chOff x="276615" y="596163"/>
            <a:chExt cx="9839359" cy="6474581"/>
          </a:xfrm>
        </p:grpSpPr>
        <p:sp>
          <p:nvSpPr>
            <p:cNvPr id="48" name="object 35">
              <a:extLst>
                <a:ext uri="{FF2B5EF4-FFF2-40B4-BE49-F238E27FC236}">
                  <a16:creationId xmlns:a16="http://schemas.microsoft.com/office/drawing/2014/main" id="{C3EDDF8B-8C2F-BC15-CB56-23F7A51A6EBC}"/>
                </a:ext>
              </a:extLst>
            </p:cNvPr>
            <p:cNvSpPr/>
            <p:nvPr/>
          </p:nvSpPr>
          <p:spPr>
            <a:xfrm>
              <a:off x="276615" y="596163"/>
              <a:ext cx="4854212" cy="6474581"/>
            </a:xfrm>
            <a:custGeom>
              <a:avLst/>
              <a:gdLst/>
              <a:ahLst/>
              <a:cxnLst/>
              <a:rect l="l" t="t" r="r" b="b"/>
              <a:pathLst>
                <a:path w="4889500" h="6254750">
                  <a:moveTo>
                    <a:pt x="0" y="6254686"/>
                  </a:moveTo>
                  <a:lnTo>
                    <a:pt x="4889500" y="6254686"/>
                  </a:lnTo>
                  <a:lnTo>
                    <a:pt x="4889500" y="0"/>
                  </a:lnTo>
                  <a:lnTo>
                    <a:pt x="0" y="0"/>
                  </a:lnTo>
                  <a:lnTo>
                    <a:pt x="0" y="6254686"/>
                  </a:lnTo>
                  <a:close/>
                </a:path>
              </a:pathLst>
            </a:custGeom>
            <a:solidFill>
              <a:srgbClr val="F1F1F1"/>
            </a:solidFill>
          </p:spPr>
          <p:txBody>
            <a:bodyPr wrap="square" lIns="0" tIns="0" rIns="0" bIns="0" rtlCol="0"/>
            <a:lstStyle/>
            <a:p>
              <a:endParaRPr sz="1632" dirty="0"/>
            </a:p>
          </p:txBody>
        </p:sp>
        <p:pic>
          <p:nvPicPr>
            <p:cNvPr id="49" name="object 37">
              <a:extLst>
                <a:ext uri="{FF2B5EF4-FFF2-40B4-BE49-F238E27FC236}">
                  <a16:creationId xmlns:a16="http://schemas.microsoft.com/office/drawing/2014/main" id="{92A350E8-DE96-FBD3-7FFD-2AAD84297BA8}"/>
                </a:ext>
              </a:extLst>
            </p:cNvPr>
            <p:cNvPicPr/>
            <p:nvPr/>
          </p:nvPicPr>
          <p:blipFill>
            <a:blip r:embed="rId3" cstate="print"/>
            <a:stretch>
              <a:fillRect/>
            </a:stretch>
          </p:blipFill>
          <p:spPr>
            <a:xfrm>
              <a:off x="8599985" y="652160"/>
              <a:ext cx="1515989" cy="804897"/>
            </a:xfrm>
            <a:prstGeom prst="rect">
              <a:avLst/>
            </a:prstGeom>
          </p:spPr>
        </p:pic>
      </p:grpSp>
      <p:sp>
        <p:nvSpPr>
          <p:cNvPr id="2" name="object 2"/>
          <p:cNvSpPr/>
          <p:nvPr/>
        </p:nvSpPr>
        <p:spPr>
          <a:xfrm>
            <a:off x="1247607" y="6806651"/>
            <a:ext cx="85221" cy="48945"/>
          </a:xfrm>
          <a:custGeom>
            <a:avLst/>
            <a:gdLst/>
            <a:ahLst/>
            <a:cxnLst/>
            <a:rect l="l" t="t" r="r" b="b"/>
            <a:pathLst>
              <a:path w="93980" h="53975">
                <a:moveTo>
                  <a:pt x="0" y="0"/>
                </a:moveTo>
                <a:lnTo>
                  <a:pt x="0" y="53781"/>
                </a:lnTo>
                <a:lnTo>
                  <a:pt x="93408" y="53781"/>
                </a:lnTo>
                <a:lnTo>
                  <a:pt x="92045" y="50769"/>
                </a:lnTo>
                <a:lnTo>
                  <a:pt x="67671" y="24599"/>
                </a:lnTo>
                <a:lnTo>
                  <a:pt x="34892" y="6406"/>
                </a:lnTo>
                <a:lnTo>
                  <a:pt x="0" y="0"/>
                </a:lnTo>
                <a:close/>
              </a:path>
            </a:pathLst>
          </a:custGeom>
          <a:solidFill>
            <a:srgbClr val="207900"/>
          </a:solidFill>
        </p:spPr>
        <p:txBody>
          <a:bodyPr wrap="square" lIns="0" tIns="0" rIns="0" bIns="0" rtlCol="0"/>
          <a:lstStyle/>
          <a:p>
            <a:endParaRPr sz="1632"/>
          </a:p>
        </p:txBody>
      </p:sp>
      <p:sp>
        <p:nvSpPr>
          <p:cNvPr id="3" name="object 3"/>
          <p:cNvSpPr/>
          <p:nvPr/>
        </p:nvSpPr>
        <p:spPr>
          <a:xfrm>
            <a:off x="1682520" y="6827112"/>
            <a:ext cx="122649" cy="28791"/>
          </a:xfrm>
          <a:custGeom>
            <a:avLst/>
            <a:gdLst/>
            <a:ahLst/>
            <a:cxnLst/>
            <a:rect l="l" t="t" r="r" b="b"/>
            <a:pathLst>
              <a:path w="135254" h="31750">
                <a:moveTo>
                  <a:pt x="69783" y="0"/>
                </a:moveTo>
                <a:lnTo>
                  <a:pt x="38632" y="4369"/>
                </a:lnTo>
                <a:lnTo>
                  <a:pt x="10802" y="19129"/>
                </a:lnTo>
                <a:lnTo>
                  <a:pt x="0" y="31217"/>
                </a:lnTo>
                <a:lnTo>
                  <a:pt x="135144" y="31217"/>
                </a:lnTo>
                <a:lnTo>
                  <a:pt x="127820" y="22075"/>
                </a:lnTo>
                <a:lnTo>
                  <a:pt x="100698" y="5931"/>
                </a:lnTo>
                <a:lnTo>
                  <a:pt x="69783" y="0"/>
                </a:lnTo>
                <a:close/>
              </a:path>
            </a:pathLst>
          </a:custGeom>
          <a:solidFill>
            <a:srgbClr val="207900"/>
          </a:solidFill>
        </p:spPr>
        <p:txBody>
          <a:bodyPr wrap="square" lIns="0" tIns="0" rIns="0" bIns="0" rtlCol="0"/>
          <a:lstStyle/>
          <a:p>
            <a:endParaRPr sz="1632"/>
          </a:p>
        </p:txBody>
      </p:sp>
      <p:sp>
        <p:nvSpPr>
          <p:cNvPr id="4" name="object 4"/>
          <p:cNvSpPr/>
          <p:nvPr/>
        </p:nvSpPr>
        <p:spPr>
          <a:xfrm>
            <a:off x="1414352" y="6813604"/>
            <a:ext cx="158926" cy="42035"/>
          </a:xfrm>
          <a:custGeom>
            <a:avLst/>
            <a:gdLst/>
            <a:ahLst/>
            <a:cxnLst/>
            <a:rect l="l" t="t" r="r" b="b"/>
            <a:pathLst>
              <a:path w="175260" h="46354">
                <a:moveTo>
                  <a:pt x="175094" y="46113"/>
                </a:moveTo>
                <a:lnTo>
                  <a:pt x="166255" y="32410"/>
                </a:lnTo>
                <a:lnTo>
                  <a:pt x="148031" y="19278"/>
                </a:lnTo>
                <a:lnTo>
                  <a:pt x="135140" y="9994"/>
                </a:lnTo>
                <a:lnTo>
                  <a:pt x="98831" y="0"/>
                </a:lnTo>
                <a:lnTo>
                  <a:pt x="61366" y="2819"/>
                </a:lnTo>
                <a:lnTo>
                  <a:pt x="26784" y="18834"/>
                </a:lnTo>
                <a:lnTo>
                  <a:pt x="0" y="46113"/>
                </a:lnTo>
                <a:lnTo>
                  <a:pt x="27762" y="46113"/>
                </a:lnTo>
                <a:lnTo>
                  <a:pt x="148691" y="46113"/>
                </a:lnTo>
                <a:lnTo>
                  <a:pt x="175094" y="46113"/>
                </a:lnTo>
                <a:close/>
              </a:path>
            </a:pathLst>
          </a:custGeom>
          <a:solidFill>
            <a:srgbClr val="207900"/>
          </a:solidFill>
        </p:spPr>
        <p:txBody>
          <a:bodyPr wrap="square" lIns="0" tIns="0" rIns="0" bIns="0" rtlCol="0"/>
          <a:lstStyle/>
          <a:p>
            <a:endParaRPr sz="1632"/>
          </a:p>
        </p:txBody>
      </p:sp>
      <p:sp>
        <p:nvSpPr>
          <p:cNvPr id="5" name="object 5"/>
          <p:cNvSpPr/>
          <p:nvPr/>
        </p:nvSpPr>
        <p:spPr>
          <a:xfrm>
            <a:off x="1958955" y="6844912"/>
            <a:ext cx="69674" cy="10941"/>
          </a:xfrm>
          <a:custGeom>
            <a:avLst/>
            <a:gdLst/>
            <a:ahLst/>
            <a:cxnLst/>
            <a:rect l="l" t="t" r="r" b="b"/>
            <a:pathLst>
              <a:path w="76834" h="12065">
                <a:moveTo>
                  <a:pt x="39375" y="0"/>
                </a:moveTo>
                <a:lnTo>
                  <a:pt x="13196" y="4108"/>
                </a:lnTo>
                <a:lnTo>
                  <a:pt x="0" y="11587"/>
                </a:lnTo>
                <a:lnTo>
                  <a:pt x="76700" y="11587"/>
                </a:lnTo>
                <a:lnTo>
                  <a:pt x="65339" y="4699"/>
                </a:lnTo>
                <a:lnTo>
                  <a:pt x="39375" y="0"/>
                </a:lnTo>
                <a:close/>
              </a:path>
            </a:pathLst>
          </a:custGeom>
          <a:solidFill>
            <a:srgbClr val="207900"/>
          </a:solidFill>
        </p:spPr>
        <p:txBody>
          <a:bodyPr wrap="square" lIns="0" tIns="0" rIns="0" bIns="0" rtlCol="0"/>
          <a:lstStyle/>
          <a:p>
            <a:endParaRPr sz="1632"/>
          </a:p>
        </p:txBody>
      </p:sp>
      <p:pic>
        <p:nvPicPr>
          <p:cNvPr id="6" name="object 6"/>
          <p:cNvPicPr/>
          <p:nvPr/>
        </p:nvPicPr>
        <p:blipFill>
          <a:blip r:embed="rId4" cstate="print"/>
          <a:stretch>
            <a:fillRect/>
          </a:stretch>
        </p:blipFill>
        <p:spPr>
          <a:xfrm>
            <a:off x="1421611" y="6338169"/>
            <a:ext cx="145152" cy="145060"/>
          </a:xfrm>
          <a:prstGeom prst="rect">
            <a:avLst/>
          </a:prstGeom>
        </p:spPr>
      </p:pic>
      <p:sp>
        <p:nvSpPr>
          <p:cNvPr id="7" name="object 7"/>
          <p:cNvSpPr/>
          <p:nvPr/>
        </p:nvSpPr>
        <p:spPr>
          <a:xfrm>
            <a:off x="1247608" y="6564752"/>
            <a:ext cx="93858" cy="190020"/>
          </a:xfrm>
          <a:custGeom>
            <a:avLst/>
            <a:gdLst/>
            <a:ahLst/>
            <a:cxnLst/>
            <a:rect l="l" t="t" r="r" b="b"/>
            <a:pathLst>
              <a:path w="103505" h="209550">
                <a:moveTo>
                  <a:pt x="58359" y="20147"/>
                </a:moveTo>
                <a:lnTo>
                  <a:pt x="2494" y="20147"/>
                </a:lnTo>
                <a:lnTo>
                  <a:pt x="30748" y="26857"/>
                </a:lnTo>
                <a:lnTo>
                  <a:pt x="57553" y="45673"/>
                </a:lnTo>
                <a:lnTo>
                  <a:pt x="77726" y="71648"/>
                </a:lnTo>
                <a:lnTo>
                  <a:pt x="86085" y="99840"/>
                </a:lnTo>
                <a:lnTo>
                  <a:pt x="79323" y="132778"/>
                </a:lnTo>
                <a:lnTo>
                  <a:pt x="59887" y="161457"/>
                </a:lnTo>
                <a:lnTo>
                  <a:pt x="31709" y="181825"/>
                </a:lnTo>
                <a:lnTo>
                  <a:pt x="0" y="189522"/>
                </a:lnTo>
                <a:lnTo>
                  <a:pt x="0" y="209351"/>
                </a:lnTo>
                <a:lnTo>
                  <a:pt x="37955" y="202708"/>
                </a:lnTo>
                <a:lnTo>
                  <a:pt x="72226" y="180859"/>
                </a:lnTo>
                <a:lnTo>
                  <a:pt x="94958" y="147438"/>
                </a:lnTo>
                <a:lnTo>
                  <a:pt x="103306" y="105199"/>
                </a:lnTo>
                <a:lnTo>
                  <a:pt x="95270" y="63127"/>
                </a:lnTo>
                <a:lnTo>
                  <a:pt x="72704" y="29504"/>
                </a:lnTo>
                <a:lnTo>
                  <a:pt x="58359" y="20147"/>
                </a:lnTo>
                <a:close/>
              </a:path>
              <a:path w="103505" h="209550">
                <a:moveTo>
                  <a:pt x="0" y="0"/>
                </a:moveTo>
                <a:lnTo>
                  <a:pt x="0" y="20695"/>
                </a:lnTo>
                <a:lnTo>
                  <a:pt x="2494" y="20147"/>
                </a:lnTo>
                <a:lnTo>
                  <a:pt x="58359" y="20147"/>
                </a:lnTo>
                <a:lnTo>
                  <a:pt x="38554" y="7230"/>
                </a:lnTo>
                <a:lnTo>
                  <a:pt x="0" y="0"/>
                </a:lnTo>
                <a:close/>
              </a:path>
            </a:pathLst>
          </a:custGeom>
          <a:solidFill>
            <a:srgbClr val="207900"/>
          </a:solidFill>
        </p:spPr>
        <p:txBody>
          <a:bodyPr wrap="square" lIns="0" tIns="0" rIns="0" bIns="0" rtlCol="0"/>
          <a:lstStyle/>
          <a:p>
            <a:endParaRPr sz="1632"/>
          </a:p>
        </p:txBody>
      </p:sp>
      <p:sp>
        <p:nvSpPr>
          <p:cNvPr id="8" name="object 8"/>
          <p:cNvSpPr/>
          <p:nvPr/>
        </p:nvSpPr>
        <p:spPr>
          <a:xfrm>
            <a:off x="1406726" y="6572357"/>
            <a:ext cx="175625" cy="176201"/>
          </a:xfrm>
          <a:custGeom>
            <a:avLst/>
            <a:gdLst/>
            <a:ahLst/>
            <a:cxnLst/>
            <a:rect l="l" t="t" r="r" b="b"/>
            <a:pathLst>
              <a:path w="193675" h="194309">
                <a:moveTo>
                  <a:pt x="98996" y="0"/>
                </a:moveTo>
                <a:lnTo>
                  <a:pt x="60646" y="6353"/>
                </a:lnTo>
                <a:lnTo>
                  <a:pt x="29514" y="25768"/>
                </a:lnTo>
                <a:lnTo>
                  <a:pt x="8374" y="55631"/>
                </a:lnTo>
                <a:lnTo>
                  <a:pt x="0" y="93332"/>
                </a:lnTo>
                <a:lnTo>
                  <a:pt x="6042" y="132337"/>
                </a:lnTo>
                <a:lnTo>
                  <a:pt x="24877" y="163685"/>
                </a:lnTo>
                <a:lnTo>
                  <a:pt x="54283" y="184949"/>
                </a:lnTo>
                <a:lnTo>
                  <a:pt x="92036" y="193700"/>
                </a:lnTo>
                <a:lnTo>
                  <a:pt x="131560" y="187654"/>
                </a:lnTo>
                <a:lnTo>
                  <a:pt x="155734" y="172694"/>
                </a:lnTo>
                <a:lnTo>
                  <a:pt x="100177" y="172694"/>
                </a:lnTo>
                <a:lnTo>
                  <a:pt x="69811" y="165741"/>
                </a:lnTo>
                <a:lnTo>
                  <a:pt x="42873" y="148861"/>
                </a:lnTo>
                <a:lnTo>
                  <a:pt x="24477" y="124140"/>
                </a:lnTo>
                <a:lnTo>
                  <a:pt x="19735" y="93662"/>
                </a:lnTo>
                <a:lnTo>
                  <a:pt x="28363" y="65313"/>
                </a:lnTo>
                <a:lnTo>
                  <a:pt x="46077" y="41832"/>
                </a:lnTo>
                <a:lnTo>
                  <a:pt x="71022" y="25873"/>
                </a:lnTo>
                <a:lnTo>
                  <a:pt x="101346" y="20091"/>
                </a:lnTo>
                <a:lnTo>
                  <a:pt x="154522" y="20091"/>
                </a:lnTo>
                <a:lnTo>
                  <a:pt x="137157" y="8128"/>
                </a:lnTo>
                <a:lnTo>
                  <a:pt x="98996" y="0"/>
                </a:lnTo>
                <a:close/>
              </a:path>
              <a:path w="193675" h="194309">
                <a:moveTo>
                  <a:pt x="154522" y="20091"/>
                </a:moveTo>
                <a:lnTo>
                  <a:pt x="101346" y="20091"/>
                </a:lnTo>
                <a:lnTo>
                  <a:pt x="128024" y="26956"/>
                </a:lnTo>
                <a:lnTo>
                  <a:pt x="151125" y="44888"/>
                </a:lnTo>
                <a:lnTo>
                  <a:pt x="167456" y="70372"/>
                </a:lnTo>
                <a:lnTo>
                  <a:pt x="173824" y="99898"/>
                </a:lnTo>
                <a:lnTo>
                  <a:pt x="167491" y="126487"/>
                </a:lnTo>
                <a:lnTo>
                  <a:pt x="150512" y="150198"/>
                </a:lnTo>
                <a:lnTo>
                  <a:pt x="126777" y="166958"/>
                </a:lnTo>
                <a:lnTo>
                  <a:pt x="100177" y="172694"/>
                </a:lnTo>
                <a:lnTo>
                  <a:pt x="155734" y="172694"/>
                </a:lnTo>
                <a:lnTo>
                  <a:pt x="163529" y="167870"/>
                </a:lnTo>
                <a:lnTo>
                  <a:pt x="185057" y="137077"/>
                </a:lnTo>
                <a:lnTo>
                  <a:pt x="193255" y="98005"/>
                </a:lnTo>
                <a:lnTo>
                  <a:pt x="186619" y="59552"/>
                </a:lnTo>
                <a:lnTo>
                  <a:pt x="167143" y="28786"/>
                </a:lnTo>
                <a:lnTo>
                  <a:pt x="154522" y="20091"/>
                </a:lnTo>
                <a:close/>
              </a:path>
            </a:pathLst>
          </a:custGeom>
          <a:solidFill>
            <a:srgbClr val="207900"/>
          </a:solidFill>
        </p:spPr>
        <p:txBody>
          <a:bodyPr wrap="square" lIns="0" tIns="0" rIns="0" bIns="0" rtlCol="0"/>
          <a:lstStyle/>
          <a:p>
            <a:endParaRPr sz="1632"/>
          </a:p>
        </p:txBody>
      </p:sp>
      <p:sp>
        <p:nvSpPr>
          <p:cNvPr id="9" name="object 9"/>
          <p:cNvSpPr/>
          <p:nvPr/>
        </p:nvSpPr>
        <p:spPr>
          <a:xfrm>
            <a:off x="1247608" y="6328565"/>
            <a:ext cx="81190" cy="165260"/>
          </a:xfrm>
          <a:custGeom>
            <a:avLst/>
            <a:gdLst/>
            <a:ahLst/>
            <a:cxnLst/>
            <a:rect l="l" t="t" r="r" b="b"/>
            <a:pathLst>
              <a:path w="89535" h="182245">
                <a:moveTo>
                  <a:pt x="0" y="0"/>
                </a:moveTo>
                <a:lnTo>
                  <a:pt x="0" y="18404"/>
                </a:lnTo>
                <a:lnTo>
                  <a:pt x="24313" y="24771"/>
                </a:lnTo>
                <a:lnTo>
                  <a:pt x="46978" y="42005"/>
                </a:lnTo>
                <a:lnTo>
                  <a:pt x="62912" y="66154"/>
                </a:lnTo>
                <a:lnTo>
                  <a:pt x="68878" y="93751"/>
                </a:lnTo>
                <a:lnTo>
                  <a:pt x="62102" y="118175"/>
                </a:lnTo>
                <a:lnTo>
                  <a:pt x="44767" y="140340"/>
                </a:lnTo>
                <a:lnTo>
                  <a:pt x="21136" y="156282"/>
                </a:lnTo>
                <a:lnTo>
                  <a:pt x="0" y="161024"/>
                </a:lnTo>
                <a:lnTo>
                  <a:pt x="0" y="182215"/>
                </a:lnTo>
                <a:lnTo>
                  <a:pt x="34498" y="175420"/>
                </a:lnTo>
                <a:lnTo>
                  <a:pt x="63174" y="156345"/>
                </a:lnTo>
                <a:lnTo>
                  <a:pt x="82227" y="127633"/>
                </a:lnTo>
                <a:lnTo>
                  <a:pt x="89300" y="91643"/>
                </a:lnTo>
                <a:lnTo>
                  <a:pt x="82473" y="54768"/>
                </a:lnTo>
                <a:lnTo>
                  <a:pt x="63006" y="25471"/>
                </a:lnTo>
                <a:lnTo>
                  <a:pt x="33330" y="6159"/>
                </a:lnTo>
                <a:lnTo>
                  <a:pt x="0" y="0"/>
                </a:lnTo>
                <a:close/>
              </a:path>
            </a:pathLst>
          </a:custGeom>
          <a:solidFill>
            <a:srgbClr val="FF0000"/>
          </a:solidFill>
        </p:spPr>
        <p:txBody>
          <a:bodyPr wrap="square" lIns="0" tIns="0" rIns="0" bIns="0" rtlCol="0"/>
          <a:lstStyle/>
          <a:p>
            <a:endParaRPr sz="1632"/>
          </a:p>
        </p:txBody>
      </p:sp>
      <p:pic>
        <p:nvPicPr>
          <p:cNvPr id="10" name="object 10"/>
          <p:cNvPicPr/>
          <p:nvPr/>
        </p:nvPicPr>
        <p:blipFill>
          <a:blip r:embed="rId5" cstate="print"/>
          <a:stretch>
            <a:fillRect/>
          </a:stretch>
        </p:blipFill>
        <p:spPr>
          <a:xfrm>
            <a:off x="1439448" y="6106297"/>
            <a:ext cx="109923" cy="110061"/>
          </a:xfrm>
          <a:prstGeom prst="rect">
            <a:avLst/>
          </a:prstGeom>
        </p:spPr>
      </p:pic>
      <p:sp>
        <p:nvSpPr>
          <p:cNvPr id="11" name="object 11"/>
          <p:cNvSpPr/>
          <p:nvPr/>
        </p:nvSpPr>
        <p:spPr>
          <a:xfrm>
            <a:off x="1669783" y="6586181"/>
            <a:ext cx="147985" cy="147985"/>
          </a:xfrm>
          <a:custGeom>
            <a:avLst/>
            <a:gdLst/>
            <a:ahLst/>
            <a:cxnLst/>
            <a:rect l="l" t="t" r="r" b="b"/>
            <a:pathLst>
              <a:path w="163195" h="163195">
                <a:moveTo>
                  <a:pt x="83362" y="0"/>
                </a:moveTo>
                <a:lnTo>
                  <a:pt x="51613" y="5477"/>
                </a:lnTo>
                <a:lnTo>
                  <a:pt x="25488" y="21751"/>
                </a:lnTo>
                <a:lnTo>
                  <a:pt x="7460" y="46527"/>
                </a:lnTo>
                <a:lnTo>
                  <a:pt x="0" y="77508"/>
                </a:lnTo>
                <a:lnTo>
                  <a:pt x="5102" y="110526"/>
                </a:lnTo>
                <a:lnTo>
                  <a:pt x="21680" y="137442"/>
                </a:lnTo>
                <a:lnTo>
                  <a:pt x="47357" y="155714"/>
                </a:lnTo>
                <a:lnTo>
                  <a:pt x="79756" y="162801"/>
                </a:lnTo>
                <a:lnTo>
                  <a:pt x="111807" y="157401"/>
                </a:lnTo>
                <a:lnTo>
                  <a:pt x="137855" y="141309"/>
                </a:lnTo>
                <a:lnTo>
                  <a:pt x="138191" y="140843"/>
                </a:lnTo>
                <a:lnTo>
                  <a:pt x="82537" y="140843"/>
                </a:lnTo>
                <a:lnTo>
                  <a:pt x="58240" y="136102"/>
                </a:lnTo>
                <a:lnTo>
                  <a:pt x="38096" y="123353"/>
                </a:lnTo>
                <a:lnTo>
                  <a:pt x="24301" y="104629"/>
                </a:lnTo>
                <a:lnTo>
                  <a:pt x="19050" y="81965"/>
                </a:lnTo>
                <a:lnTo>
                  <a:pt x="24358" y="58845"/>
                </a:lnTo>
                <a:lnTo>
                  <a:pt x="39087" y="39447"/>
                </a:lnTo>
                <a:lnTo>
                  <a:pt x="60669" y="26282"/>
                </a:lnTo>
                <a:lnTo>
                  <a:pt x="86537" y="21856"/>
                </a:lnTo>
                <a:lnTo>
                  <a:pt x="136647" y="21856"/>
                </a:lnTo>
                <a:lnTo>
                  <a:pt x="115877" y="7093"/>
                </a:lnTo>
                <a:lnTo>
                  <a:pt x="83362" y="0"/>
                </a:lnTo>
                <a:close/>
              </a:path>
              <a:path w="163195" h="163195">
                <a:moveTo>
                  <a:pt x="136647" y="21856"/>
                </a:moveTo>
                <a:lnTo>
                  <a:pt x="86537" y="21856"/>
                </a:lnTo>
                <a:lnTo>
                  <a:pt x="109971" y="26330"/>
                </a:lnTo>
                <a:lnTo>
                  <a:pt x="126120" y="37750"/>
                </a:lnTo>
                <a:lnTo>
                  <a:pt x="135483" y="55457"/>
                </a:lnTo>
                <a:lnTo>
                  <a:pt x="138557" y="78790"/>
                </a:lnTo>
                <a:lnTo>
                  <a:pt x="135401" y="106447"/>
                </a:lnTo>
                <a:lnTo>
                  <a:pt x="125196" y="125804"/>
                </a:lnTo>
                <a:lnTo>
                  <a:pt x="107667" y="137167"/>
                </a:lnTo>
                <a:lnTo>
                  <a:pt x="82537" y="140843"/>
                </a:lnTo>
                <a:lnTo>
                  <a:pt x="138191" y="140843"/>
                </a:lnTo>
                <a:lnTo>
                  <a:pt x="155669" y="116602"/>
                </a:lnTo>
                <a:lnTo>
                  <a:pt x="163017" y="85356"/>
                </a:lnTo>
                <a:lnTo>
                  <a:pt x="157984" y="52217"/>
                </a:lnTo>
                <a:lnTo>
                  <a:pt x="141511" y="25314"/>
                </a:lnTo>
                <a:lnTo>
                  <a:pt x="136647" y="21856"/>
                </a:lnTo>
                <a:close/>
              </a:path>
            </a:pathLst>
          </a:custGeom>
          <a:solidFill>
            <a:srgbClr val="207900"/>
          </a:solidFill>
        </p:spPr>
        <p:txBody>
          <a:bodyPr wrap="square" lIns="0" tIns="0" rIns="0" bIns="0" rtlCol="0"/>
          <a:lstStyle/>
          <a:p>
            <a:endParaRPr sz="1632"/>
          </a:p>
        </p:txBody>
      </p:sp>
      <p:sp>
        <p:nvSpPr>
          <p:cNvPr id="12" name="object 12"/>
          <p:cNvSpPr/>
          <p:nvPr/>
        </p:nvSpPr>
        <p:spPr>
          <a:xfrm>
            <a:off x="1684742" y="6351619"/>
            <a:ext cx="119194" cy="118619"/>
          </a:xfrm>
          <a:custGeom>
            <a:avLst/>
            <a:gdLst/>
            <a:ahLst/>
            <a:cxnLst/>
            <a:rect l="l" t="t" r="r" b="b"/>
            <a:pathLst>
              <a:path w="131445" h="130809">
                <a:moveTo>
                  <a:pt x="62814" y="0"/>
                </a:moveTo>
                <a:lnTo>
                  <a:pt x="37836" y="5612"/>
                </a:lnTo>
                <a:lnTo>
                  <a:pt x="17976" y="19565"/>
                </a:lnTo>
                <a:lnTo>
                  <a:pt x="4831" y="40188"/>
                </a:lnTo>
                <a:lnTo>
                  <a:pt x="0" y="65811"/>
                </a:lnTo>
                <a:lnTo>
                  <a:pt x="4691" y="91236"/>
                </a:lnTo>
                <a:lnTo>
                  <a:pt x="17938" y="111607"/>
                </a:lnTo>
                <a:lnTo>
                  <a:pt x="38072" y="125225"/>
                </a:lnTo>
                <a:lnTo>
                  <a:pt x="63423" y="130390"/>
                </a:lnTo>
                <a:lnTo>
                  <a:pt x="90145" y="125604"/>
                </a:lnTo>
                <a:lnTo>
                  <a:pt x="111680" y="111786"/>
                </a:lnTo>
                <a:lnTo>
                  <a:pt x="112038" y="111264"/>
                </a:lnTo>
                <a:lnTo>
                  <a:pt x="63614" y="111264"/>
                </a:lnTo>
                <a:lnTo>
                  <a:pt x="45482" y="107059"/>
                </a:lnTo>
                <a:lnTo>
                  <a:pt x="31262" y="98875"/>
                </a:lnTo>
                <a:lnTo>
                  <a:pt x="22035" y="85100"/>
                </a:lnTo>
                <a:lnTo>
                  <a:pt x="18884" y="64122"/>
                </a:lnTo>
                <a:lnTo>
                  <a:pt x="23381" y="42478"/>
                </a:lnTo>
                <a:lnTo>
                  <a:pt x="34753" y="29187"/>
                </a:lnTo>
                <a:lnTo>
                  <a:pt x="50563" y="22445"/>
                </a:lnTo>
                <a:lnTo>
                  <a:pt x="68376" y="20446"/>
                </a:lnTo>
                <a:lnTo>
                  <a:pt x="112787" y="20446"/>
                </a:lnTo>
                <a:lnTo>
                  <a:pt x="111047" y="17964"/>
                </a:lnTo>
                <a:lnTo>
                  <a:pt x="89400" y="4366"/>
                </a:lnTo>
                <a:lnTo>
                  <a:pt x="62814" y="0"/>
                </a:lnTo>
                <a:close/>
              </a:path>
              <a:path w="131445" h="130809">
                <a:moveTo>
                  <a:pt x="112787" y="20446"/>
                </a:moveTo>
                <a:lnTo>
                  <a:pt x="68376" y="20446"/>
                </a:lnTo>
                <a:lnTo>
                  <a:pt x="86690" y="24730"/>
                </a:lnTo>
                <a:lnTo>
                  <a:pt x="99474" y="36291"/>
                </a:lnTo>
                <a:lnTo>
                  <a:pt x="106897" y="52342"/>
                </a:lnTo>
                <a:lnTo>
                  <a:pt x="109131" y="70091"/>
                </a:lnTo>
                <a:lnTo>
                  <a:pt x="105946" y="86175"/>
                </a:lnTo>
                <a:lnTo>
                  <a:pt x="97140" y="99250"/>
                </a:lnTo>
                <a:lnTo>
                  <a:pt x="82951" y="108038"/>
                </a:lnTo>
                <a:lnTo>
                  <a:pt x="63614" y="111264"/>
                </a:lnTo>
                <a:lnTo>
                  <a:pt x="112038" y="111264"/>
                </a:lnTo>
                <a:lnTo>
                  <a:pt x="126010" y="90894"/>
                </a:lnTo>
                <a:lnTo>
                  <a:pt x="131114" y="64884"/>
                </a:lnTo>
                <a:lnTo>
                  <a:pt x="125652" y="38801"/>
                </a:lnTo>
                <a:lnTo>
                  <a:pt x="112787" y="20446"/>
                </a:lnTo>
                <a:close/>
              </a:path>
            </a:pathLst>
          </a:custGeom>
          <a:solidFill>
            <a:srgbClr val="FF0000"/>
          </a:solidFill>
        </p:spPr>
        <p:txBody>
          <a:bodyPr wrap="square" lIns="0" tIns="0" rIns="0" bIns="0" rtlCol="0"/>
          <a:lstStyle/>
          <a:p>
            <a:endParaRPr sz="1632"/>
          </a:p>
        </p:txBody>
      </p:sp>
      <p:sp>
        <p:nvSpPr>
          <p:cNvPr id="13" name="object 13"/>
          <p:cNvSpPr/>
          <p:nvPr/>
        </p:nvSpPr>
        <p:spPr>
          <a:xfrm>
            <a:off x="1247607" y="6096882"/>
            <a:ext cx="63340" cy="128408"/>
          </a:xfrm>
          <a:custGeom>
            <a:avLst/>
            <a:gdLst/>
            <a:ahLst/>
            <a:cxnLst/>
            <a:rect l="l" t="t" r="r" b="b"/>
            <a:pathLst>
              <a:path w="69850" h="141604">
                <a:moveTo>
                  <a:pt x="0" y="127604"/>
                </a:moveTo>
                <a:lnTo>
                  <a:pt x="0" y="141554"/>
                </a:lnTo>
                <a:lnTo>
                  <a:pt x="570" y="141579"/>
                </a:lnTo>
                <a:lnTo>
                  <a:pt x="30111" y="133086"/>
                </a:lnTo>
                <a:lnTo>
                  <a:pt x="28727" y="131613"/>
                </a:lnTo>
                <a:lnTo>
                  <a:pt x="27355" y="130114"/>
                </a:lnTo>
                <a:lnTo>
                  <a:pt x="26022" y="128590"/>
                </a:lnTo>
                <a:lnTo>
                  <a:pt x="0" y="127604"/>
                </a:lnTo>
                <a:close/>
              </a:path>
              <a:path w="69850" h="141604">
                <a:moveTo>
                  <a:pt x="40262" y="16933"/>
                </a:moveTo>
                <a:lnTo>
                  <a:pt x="2058" y="16933"/>
                </a:lnTo>
                <a:lnTo>
                  <a:pt x="18750" y="20347"/>
                </a:lnTo>
                <a:lnTo>
                  <a:pt x="34391" y="28755"/>
                </a:lnTo>
                <a:lnTo>
                  <a:pt x="46397" y="41871"/>
                </a:lnTo>
                <a:lnTo>
                  <a:pt x="51887" y="56969"/>
                </a:lnTo>
                <a:lnTo>
                  <a:pt x="52359" y="73332"/>
                </a:lnTo>
                <a:lnTo>
                  <a:pt x="49314" y="90249"/>
                </a:lnTo>
                <a:lnTo>
                  <a:pt x="46602" y="98088"/>
                </a:lnTo>
                <a:lnTo>
                  <a:pt x="42914" y="105676"/>
                </a:lnTo>
                <a:lnTo>
                  <a:pt x="38811" y="113155"/>
                </a:lnTo>
                <a:lnTo>
                  <a:pt x="34848" y="120665"/>
                </a:lnTo>
                <a:lnTo>
                  <a:pt x="36652" y="122545"/>
                </a:lnTo>
                <a:lnTo>
                  <a:pt x="38239" y="124590"/>
                </a:lnTo>
                <a:lnTo>
                  <a:pt x="39598" y="126825"/>
                </a:lnTo>
                <a:lnTo>
                  <a:pt x="59750" y="102272"/>
                </a:lnTo>
                <a:lnTo>
                  <a:pt x="69237" y="77779"/>
                </a:lnTo>
                <a:lnTo>
                  <a:pt x="67955" y="53946"/>
                </a:lnTo>
                <a:lnTo>
                  <a:pt x="55803" y="31372"/>
                </a:lnTo>
                <a:lnTo>
                  <a:pt x="40262" y="16933"/>
                </a:lnTo>
                <a:close/>
              </a:path>
              <a:path w="69850" h="141604">
                <a:moveTo>
                  <a:pt x="8301" y="0"/>
                </a:moveTo>
                <a:lnTo>
                  <a:pt x="0" y="243"/>
                </a:lnTo>
                <a:lnTo>
                  <a:pt x="0" y="17040"/>
                </a:lnTo>
                <a:lnTo>
                  <a:pt x="2058" y="16933"/>
                </a:lnTo>
                <a:lnTo>
                  <a:pt x="40262" y="16933"/>
                </a:lnTo>
                <a:lnTo>
                  <a:pt x="33068" y="10250"/>
                </a:lnTo>
                <a:lnTo>
                  <a:pt x="8301" y="0"/>
                </a:lnTo>
                <a:close/>
              </a:path>
            </a:pathLst>
          </a:custGeom>
          <a:solidFill>
            <a:srgbClr val="FF0000"/>
          </a:solidFill>
        </p:spPr>
        <p:txBody>
          <a:bodyPr wrap="square" lIns="0" tIns="0" rIns="0" bIns="0" rtlCol="0"/>
          <a:lstStyle/>
          <a:p>
            <a:endParaRPr sz="1632"/>
          </a:p>
        </p:txBody>
      </p:sp>
      <p:sp>
        <p:nvSpPr>
          <p:cNvPr id="14" name="object 14"/>
          <p:cNvSpPr/>
          <p:nvPr/>
        </p:nvSpPr>
        <p:spPr>
          <a:xfrm>
            <a:off x="1938657" y="6604980"/>
            <a:ext cx="109981" cy="109981"/>
          </a:xfrm>
          <a:custGeom>
            <a:avLst/>
            <a:gdLst/>
            <a:ahLst/>
            <a:cxnLst/>
            <a:rect l="l" t="t" r="r" b="b"/>
            <a:pathLst>
              <a:path w="121284" h="121284">
                <a:moveTo>
                  <a:pt x="61252" y="0"/>
                </a:moveTo>
                <a:lnTo>
                  <a:pt x="36290" y="4342"/>
                </a:lnTo>
                <a:lnTo>
                  <a:pt x="16881" y="16800"/>
                </a:lnTo>
                <a:lnTo>
                  <a:pt x="4344" y="36067"/>
                </a:lnTo>
                <a:lnTo>
                  <a:pt x="0" y="60832"/>
                </a:lnTo>
                <a:lnTo>
                  <a:pt x="4698" y="85620"/>
                </a:lnTo>
                <a:lnTo>
                  <a:pt x="17492" y="104868"/>
                </a:lnTo>
                <a:lnTo>
                  <a:pt x="36970" y="117198"/>
                </a:lnTo>
                <a:lnTo>
                  <a:pt x="61721" y="121234"/>
                </a:lnTo>
                <a:lnTo>
                  <a:pt x="86031" y="116058"/>
                </a:lnTo>
                <a:lnTo>
                  <a:pt x="104595" y="103060"/>
                </a:lnTo>
                <a:lnTo>
                  <a:pt x="59258" y="103060"/>
                </a:lnTo>
                <a:lnTo>
                  <a:pt x="40160" y="99480"/>
                </a:lnTo>
                <a:lnTo>
                  <a:pt x="27657" y="90847"/>
                </a:lnTo>
                <a:lnTo>
                  <a:pt x="20835" y="76898"/>
                </a:lnTo>
                <a:lnTo>
                  <a:pt x="18783" y="57365"/>
                </a:lnTo>
                <a:lnTo>
                  <a:pt x="22994" y="36519"/>
                </a:lnTo>
                <a:lnTo>
                  <a:pt x="33967" y="25211"/>
                </a:lnTo>
                <a:lnTo>
                  <a:pt x="49296" y="20334"/>
                </a:lnTo>
                <a:lnTo>
                  <a:pt x="66573" y="18783"/>
                </a:lnTo>
                <a:lnTo>
                  <a:pt x="104806" y="18783"/>
                </a:lnTo>
                <a:lnTo>
                  <a:pt x="103322" y="16627"/>
                </a:lnTo>
                <a:lnTo>
                  <a:pt x="84584" y="4472"/>
                </a:lnTo>
                <a:lnTo>
                  <a:pt x="61252" y="0"/>
                </a:lnTo>
                <a:close/>
              </a:path>
              <a:path w="121284" h="121284">
                <a:moveTo>
                  <a:pt x="104806" y="18783"/>
                </a:moveTo>
                <a:lnTo>
                  <a:pt x="66573" y="18783"/>
                </a:lnTo>
                <a:lnTo>
                  <a:pt x="83258" y="21025"/>
                </a:lnTo>
                <a:lnTo>
                  <a:pt x="94851" y="29060"/>
                </a:lnTo>
                <a:lnTo>
                  <a:pt x="101836" y="41711"/>
                </a:lnTo>
                <a:lnTo>
                  <a:pt x="104621" y="57365"/>
                </a:lnTo>
                <a:lnTo>
                  <a:pt x="104593" y="58229"/>
                </a:lnTo>
                <a:lnTo>
                  <a:pt x="100124" y="76473"/>
                </a:lnTo>
                <a:lnTo>
                  <a:pt x="92236" y="91149"/>
                </a:lnTo>
                <a:lnTo>
                  <a:pt x="79220" y="100465"/>
                </a:lnTo>
                <a:lnTo>
                  <a:pt x="59258" y="103060"/>
                </a:lnTo>
                <a:lnTo>
                  <a:pt x="104595" y="103060"/>
                </a:lnTo>
                <a:lnTo>
                  <a:pt x="105062" y="102733"/>
                </a:lnTo>
                <a:lnTo>
                  <a:pt x="117266" y="82907"/>
                </a:lnTo>
                <a:lnTo>
                  <a:pt x="121094" y="58229"/>
                </a:lnTo>
                <a:lnTo>
                  <a:pt x="115985" y="35025"/>
                </a:lnTo>
                <a:lnTo>
                  <a:pt x="104806" y="18783"/>
                </a:lnTo>
                <a:close/>
              </a:path>
            </a:pathLst>
          </a:custGeom>
          <a:solidFill>
            <a:srgbClr val="207900"/>
          </a:solidFill>
        </p:spPr>
        <p:txBody>
          <a:bodyPr wrap="square" lIns="0" tIns="0" rIns="0" bIns="0" rtlCol="0"/>
          <a:lstStyle/>
          <a:p>
            <a:endParaRPr sz="1632"/>
          </a:p>
        </p:txBody>
      </p:sp>
      <p:sp>
        <p:nvSpPr>
          <p:cNvPr id="15" name="object 15"/>
          <p:cNvSpPr/>
          <p:nvPr/>
        </p:nvSpPr>
        <p:spPr>
          <a:xfrm>
            <a:off x="1247607" y="5867945"/>
            <a:ext cx="42611" cy="88676"/>
          </a:xfrm>
          <a:custGeom>
            <a:avLst/>
            <a:gdLst/>
            <a:ahLst/>
            <a:cxnLst/>
            <a:rect l="l" t="t" r="r" b="b"/>
            <a:pathLst>
              <a:path w="46990" h="97790">
                <a:moveTo>
                  <a:pt x="0" y="0"/>
                </a:moveTo>
                <a:lnTo>
                  <a:pt x="0" y="18568"/>
                </a:lnTo>
                <a:lnTo>
                  <a:pt x="10267" y="19142"/>
                </a:lnTo>
                <a:lnTo>
                  <a:pt x="19146" y="24195"/>
                </a:lnTo>
                <a:lnTo>
                  <a:pt x="24609" y="33146"/>
                </a:lnTo>
                <a:lnTo>
                  <a:pt x="26689" y="45529"/>
                </a:lnTo>
                <a:lnTo>
                  <a:pt x="25407" y="59081"/>
                </a:lnTo>
                <a:lnTo>
                  <a:pt x="20231" y="68955"/>
                </a:lnTo>
                <a:lnTo>
                  <a:pt x="10929" y="74979"/>
                </a:lnTo>
                <a:lnTo>
                  <a:pt x="0" y="76587"/>
                </a:lnTo>
                <a:lnTo>
                  <a:pt x="0" y="97638"/>
                </a:lnTo>
                <a:lnTo>
                  <a:pt x="17906" y="94826"/>
                </a:lnTo>
                <a:lnTo>
                  <a:pt x="33323" y="85118"/>
                </a:lnTo>
                <a:lnTo>
                  <a:pt x="43070" y="69214"/>
                </a:lnTo>
                <a:lnTo>
                  <a:pt x="46958" y="47345"/>
                </a:lnTo>
                <a:lnTo>
                  <a:pt x="42137" y="26950"/>
                </a:lnTo>
                <a:lnTo>
                  <a:pt x="32154" y="11614"/>
                </a:lnTo>
                <a:lnTo>
                  <a:pt x="16731" y="2165"/>
                </a:lnTo>
                <a:lnTo>
                  <a:pt x="0" y="0"/>
                </a:lnTo>
                <a:close/>
              </a:path>
            </a:pathLst>
          </a:custGeom>
          <a:solidFill>
            <a:srgbClr val="000000"/>
          </a:solidFill>
        </p:spPr>
        <p:txBody>
          <a:bodyPr wrap="square" lIns="0" tIns="0" rIns="0" bIns="0" rtlCol="0"/>
          <a:lstStyle/>
          <a:p>
            <a:endParaRPr sz="1632"/>
          </a:p>
        </p:txBody>
      </p:sp>
      <p:sp>
        <p:nvSpPr>
          <p:cNvPr id="16" name="object 16"/>
          <p:cNvSpPr/>
          <p:nvPr/>
        </p:nvSpPr>
        <p:spPr>
          <a:xfrm>
            <a:off x="1950977" y="6368387"/>
            <a:ext cx="84645" cy="84645"/>
          </a:xfrm>
          <a:custGeom>
            <a:avLst/>
            <a:gdLst/>
            <a:ahLst/>
            <a:cxnLst/>
            <a:rect l="l" t="t" r="r" b="b"/>
            <a:pathLst>
              <a:path w="93344" h="93345">
                <a:moveTo>
                  <a:pt x="48514" y="0"/>
                </a:moveTo>
                <a:lnTo>
                  <a:pt x="28708" y="2768"/>
                </a:lnTo>
                <a:lnTo>
                  <a:pt x="14031" y="11847"/>
                </a:lnTo>
                <a:lnTo>
                  <a:pt x="4467" y="26344"/>
                </a:lnTo>
                <a:lnTo>
                  <a:pt x="0" y="45364"/>
                </a:lnTo>
                <a:lnTo>
                  <a:pt x="4035" y="65507"/>
                </a:lnTo>
                <a:lnTo>
                  <a:pt x="13134" y="80438"/>
                </a:lnTo>
                <a:lnTo>
                  <a:pt x="26964" y="89802"/>
                </a:lnTo>
                <a:lnTo>
                  <a:pt x="45186" y="93243"/>
                </a:lnTo>
                <a:lnTo>
                  <a:pt x="64926" y="90375"/>
                </a:lnTo>
                <a:lnTo>
                  <a:pt x="80111" y="81295"/>
                </a:lnTo>
                <a:lnTo>
                  <a:pt x="84388" y="74777"/>
                </a:lnTo>
                <a:lnTo>
                  <a:pt x="44437" y="74777"/>
                </a:lnTo>
                <a:lnTo>
                  <a:pt x="33584" y="71259"/>
                </a:lnTo>
                <a:lnTo>
                  <a:pt x="26927" y="64527"/>
                </a:lnTo>
                <a:lnTo>
                  <a:pt x="23684" y="55316"/>
                </a:lnTo>
                <a:lnTo>
                  <a:pt x="23075" y="44361"/>
                </a:lnTo>
                <a:lnTo>
                  <a:pt x="24153" y="34719"/>
                </a:lnTo>
                <a:lnTo>
                  <a:pt x="27297" y="26731"/>
                </a:lnTo>
                <a:lnTo>
                  <a:pt x="33543" y="21285"/>
                </a:lnTo>
                <a:lnTo>
                  <a:pt x="43929" y="19265"/>
                </a:lnTo>
                <a:lnTo>
                  <a:pt x="85163" y="19265"/>
                </a:lnTo>
                <a:lnTo>
                  <a:pt x="81146" y="12861"/>
                </a:lnTo>
                <a:lnTo>
                  <a:pt x="67019" y="3615"/>
                </a:lnTo>
                <a:lnTo>
                  <a:pt x="48514" y="0"/>
                </a:lnTo>
                <a:close/>
              </a:path>
              <a:path w="93344" h="93345">
                <a:moveTo>
                  <a:pt x="85163" y="19265"/>
                </a:moveTo>
                <a:lnTo>
                  <a:pt x="43929" y="19265"/>
                </a:lnTo>
                <a:lnTo>
                  <a:pt x="54709" y="23788"/>
                </a:lnTo>
                <a:lnTo>
                  <a:pt x="64466" y="29268"/>
                </a:lnTo>
                <a:lnTo>
                  <a:pt x="70988" y="37409"/>
                </a:lnTo>
                <a:lnTo>
                  <a:pt x="72059" y="49910"/>
                </a:lnTo>
                <a:lnTo>
                  <a:pt x="69345" y="60182"/>
                </a:lnTo>
                <a:lnTo>
                  <a:pt x="64196" y="68592"/>
                </a:lnTo>
                <a:lnTo>
                  <a:pt x="56073" y="73878"/>
                </a:lnTo>
                <a:lnTo>
                  <a:pt x="44437" y="74777"/>
                </a:lnTo>
                <a:lnTo>
                  <a:pt x="84388" y="74777"/>
                </a:lnTo>
                <a:lnTo>
                  <a:pt x="89867" y="66429"/>
                </a:lnTo>
                <a:lnTo>
                  <a:pt x="93319" y="46202"/>
                </a:lnTo>
                <a:lnTo>
                  <a:pt x="90158" y="27228"/>
                </a:lnTo>
                <a:lnTo>
                  <a:pt x="85163" y="19265"/>
                </a:lnTo>
                <a:close/>
              </a:path>
            </a:pathLst>
          </a:custGeom>
          <a:solidFill>
            <a:srgbClr val="FF0000"/>
          </a:solidFill>
        </p:spPr>
        <p:txBody>
          <a:bodyPr wrap="square" lIns="0" tIns="0" rIns="0" bIns="0" rtlCol="0"/>
          <a:lstStyle/>
          <a:p>
            <a:endParaRPr sz="1632"/>
          </a:p>
        </p:txBody>
      </p:sp>
      <p:sp>
        <p:nvSpPr>
          <p:cNvPr id="17" name="object 17"/>
          <p:cNvSpPr/>
          <p:nvPr/>
        </p:nvSpPr>
        <p:spPr>
          <a:xfrm>
            <a:off x="1701645" y="6118928"/>
            <a:ext cx="85797" cy="85797"/>
          </a:xfrm>
          <a:custGeom>
            <a:avLst/>
            <a:gdLst/>
            <a:ahLst/>
            <a:cxnLst/>
            <a:rect l="l" t="t" r="r" b="b"/>
            <a:pathLst>
              <a:path w="94615" h="94615">
                <a:moveTo>
                  <a:pt x="48133" y="0"/>
                </a:moveTo>
                <a:lnTo>
                  <a:pt x="28248" y="2672"/>
                </a:lnTo>
                <a:lnTo>
                  <a:pt x="13288" y="11196"/>
                </a:lnTo>
                <a:lnTo>
                  <a:pt x="3718" y="25219"/>
                </a:lnTo>
                <a:lnTo>
                  <a:pt x="0" y="44386"/>
                </a:lnTo>
                <a:lnTo>
                  <a:pt x="3322" y="66479"/>
                </a:lnTo>
                <a:lnTo>
                  <a:pt x="12571" y="82259"/>
                </a:lnTo>
                <a:lnTo>
                  <a:pt x="27323" y="91612"/>
                </a:lnTo>
                <a:lnTo>
                  <a:pt x="47155" y="94424"/>
                </a:lnTo>
                <a:lnTo>
                  <a:pt x="66980" y="90825"/>
                </a:lnTo>
                <a:lnTo>
                  <a:pt x="82116" y="81256"/>
                </a:lnTo>
                <a:lnTo>
                  <a:pt x="88286" y="71335"/>
                </a:lnTo>
                <a:lnTo>
                  <a:pt x="44996" y="71335"/>
                </a:lnTo>
                <a:lnTo>
                  <a:pt x="34963" y="69790"/>
                </a:lnTo>
                <a:lnTo>
                  <a:pt x="26687" y="66095"/>
                </a:lnTo>
                <a:lnTo>
                  <a:pt x="21209" y="59664"/>
                </a:lnTo>
                <a:lnTo>
                  <a:pt x="19570" y="49911"/>
                </a:lnTo>
                <a:lnTo>
                  <a:pt x="22334" y="38426"/>
                </a:lnTo>
                <a:lnTo>
                  <a:pt x="28609" y="29919"/>
                </a:lnTo>
                <a:lnTo>
                  <a:pt x="37490" y="24163"/>
                </a:lnTo>
                <a:lnTo>
                  <a:pt x="48069" y="20929"/>
                </a:lnTo>
                <a:lnTo>
                  <a:pt x="86417" y="20929"/>
                </a:lnTo>
                <a:lnTo>
                  <a:pt x="81195" y="12846"/>
                </a:lnTo>
                <a:lnTo>
                  <a:pt x="66930" y="3516"/>
                </a:lnTo>
                <a:lnTo>
                  <a:pt x="48133" y="0"/>
                </a:lnTo>
                <a:close/>
              </a:path>
              <a:path w="94615" h="94615">
                <a:moveTo>
                  <a:pt x="86417" y="20929"/>
                </a:moveTo>
                <a:lnTo>
                  <a:pt x="48069" y="20929"/>
                </a:lnTo>
                <a:lnTo>
                  <a:pt x="59728" y="22535"/>
                </a:lnTo>
                <a:lnTo>
                  <a:pt x="67748" y="27587"/>
                </a:lnTo>
                <a:lnTo>
                  <a:pt x="72443" y="35149"/>
                </a:lnTo>
                <a:lnTo>
                  <a:pt x="74129" y="44284"/>
                </a:lnTo>
                <a:lnTo>
                  <a:pt x="72537" y="56139"/>
                </a:lnTo>
                <a:lnTo>
                  <a:pt x="67063" y="64892"/>
                </a:lnTo>
                <a:lnTo>
                  <a:pt x="57840" y="70104"/>
                </a:lnTo>
                <a:lnTo>
                  <a:pt x="44996" y="71335"/>
                </a:lnTo>
                <a:lnTo>
                  <a:pt x="88286" y="71335"/>
                </a:lnTo>
                <a:lnTo>
                  <a:pt x="91544" y="66095"/>
                </a:lnTo>
                <a:lnTo>
                  <a:pt x="94246" y="45732"/>
                </a:lnTo>
                <a:lnTo>
                  <a:pt x="90457" y="27185"/>
                </a:lnTo>
                <a:lnTo>
                  <a:pt x="86417" y="20929"/>
                </a:lnTo>
                <a:close/>
              </a:path>
            </a:pathLst>
          </a:custGeom>
          <a:solidFill>
            <a:srgbClr val="FF0000"/>
          </a:solidFill>
        </p:spPr>
        <p:txBody>
          <a:bodyPr wrap="square" lIns="0" tIns="0" rIns="0" bIns="0" rtlCol="0"/>
          <a:lstStyle/>
          <a:p>
            <a:endParaRPr sz="1632"/>
          </a:p>
        </p:txBody>
      </p:sp>
      <p:sp>
        <p:nvSpPr>
          <p:cNvPr id="18" name="object 18"/>
          <p:cNvSpPr/>
          <p:nvPr/>
        </p:nvSpPr>
        <p:spPr>
          <a:xfrm>
            <a:off x="1458294" y="5875878"/>
            <a:ext cx="72553" cy="73129"/>
          </a:xfrm>
          <a:custGeom>
            <a:avLst/>
            <a:gdLst/>
            <a:ahLst/>
            <a:cxnLst/>
            <a:rect l="l" t="t" r="r" b="b"/>
            <a:pathLst>
              <a:path w="80010" h="80645">
                <a:moveTo>
                  <a:pt x="42062" y="0"/>
                </a:moveTo>
                <a:lnTo>
                  <a:pt x="24585" y="2465"/>
                </a:lnTo>
                <a:lnTo>
                  <a:pt x="11258" y="10485"/>
                </a:lnTo>
                <a:lnTo>
                  <a:pt x="2818" y="23651"/>
                </a:lnTo>
                <a:lnTo>
                  <a:pt x="0" y="41554"/>
                </a:lnTo>
                <a:lnTo>
                  <a:pt x="3002" y="57921"/>
                </a:lnTo>
                <a:lnTo>
                  <a:pt x="11168" y="69713"/>
                </a:lnTo>
                <a:lnTo>
                  <a:pt x="23894" y="77148"/>
                </a:lnTo>
                <a:lnTo>
                  <a:pt x="40576" y="80441"/>
                </a:lnTo>
                <a:lnTo>
                  <a:pt x="56769" y="76916"/>
                </a:lnTo>
                <a:lnTo>
                  <a:pt x="69026" y="69400"/>
                </a:lnTo>
                <a:lnTo>
                  <a:pt x="75925" y="58940"/>
                </a:lnTo>
                <a:lnTo>
                  <a:pt x="38366" y="58940"/>
                </a:lnTo>
                <a:lnTo>
                  <a:pt x="30668" y="56855"/>
                </a:lnTo>
                <a:lnTo>
                  <a:pt x="26057" y="52422"/>
                </a:lnTo>
                <a:lnTo>
                  <a:pt x="24022" y="46174"/>
                </a:lnTo>
                <a:lnTo>
                  <a:pt x="24053" y="38646"/>
                </a:lnTo>
                <a:lnTo>
                  <a:pt x="25721" y="31411"/>
                </a:lnTo>
                <a:lnTo>
                  <a:pt x="29097" y="25739"/>
                </a:lnTo>
                <a:lnTo>
                  <a:pt x="34428" y="21986"/>
                </a:lnTo>
                <a:lnTo>
                  <a:pt x="41960" y="20510"/>
                </a:lnTo>
                <a:lnTo>
                  <a:pt x="75496" y="20510"/>
                </a:lnTo>
                <a:lnTo>
                  <a:pt x="70045" y="11139"/>
                </a:lnTo>
                <a:lnTo>
                  <a:pt x="58080" y="3053"/>
                </a:lnTo>
                <a:lnTo>
                  <a:pt x="42062" y="0"/>
                </a:lnTo>
                <a:close/>
              </a:path>
              <a:path w="80010" h="80645">
                <a:moveTo>
                  <a:pt x="75496" y="20510"/>
                </a:moveTo>
                <a:lnTo>
                  <a:pt x="41960" y="20510"/>
                </a:lnTo>
                <a:lnTo>
                  <a:pt x="48974" y="23879"/>
                </a:lnTo>
                <a:lnTo>
                  <a:pt x="53557" y="28797"/>
                </a:lnTo>
                <a:lnTo>
                  <a:pt x="56028" y="35048"/>
                </a:lnTo>
                <a:lnTo>
                  <a:pt x="56705" y="42418"/>
                </a:lnTo>
                <a:lnTo>
                  <a:pt x="55392" y="50159"/>
                </a:lnTo>
                <a:lnTo>
                  <a:pt x="51808" y="55494"/>
                </a:lnTo>
                <a:lnTo>
                  <a:pt x="46088" y="58421"/>
                </a:lnTo>
                <a:lnTo>
                  <a:pt x="38366" y="58940"/>
                </a:lnTo>
                <a:lnTo>
                  <a:pt x="75925" y="58940"/>
                </a:lnTo>
                <a:lnTo>
                  <a:pt x="76864" y="57515"/>
                </a:lnTo>
                <a:lnTo>
                  <a:pt x="79806" y="40881"/>
                </a:lnTo>
                <a:lnTo>
                  <a:pt x="77454" y="23876"/>
                </a:lnTo>
                <a:lnTo>
                  <a:pt x="75496" y="20510"/>
                </a:lnTo>
                <a:close/>
              </a:path>
            </a:pathLst>
          </a:custGeom>
          <a:solidFill>
            <a:srgbClr val="000000"/>
          </a:solidFill>
        </p:spPr>
        <p:txBody>
          <a:bodyPr wrap="square" lIns="0" tIns="0" rIns="0" bIns="0" rtlCol="0"/>
          <a:lstStyle/>
          <a:p>
            <a:endParaRPr sz="1632"/>
          </a:p>
        </p:txBody>
      </p:sp>
      <p:sp>
        <p:nvSpPr>
          <p:cNvPr id="19" name="object 19"/>
          <p:cNvSpPr/>
          <p:nvPr/>
        </p:nvSpPr>
        <p:spPr>
          <a:xfrm>
            <a:off x="2208084" y="6625542"/>
            <a:ext cx="70250" cy="69098"/>
          </a:xfrm>
          <a:custGeom>
            <a:avLst/>
            <a:gdLst/>
            <a:ahLst/>
            <a:cxnLst/>
            <a:rect l="l" t="t" r="r" b="b"/>
            <a:pathLst>
              <a:path w="77469" h="76200">
                <a:moveTo>
                  <a:pt x="36918" y="0"/>
                </a:moveTo>
                <a:lnTo>
                  <a:pt x="2750" y="21439"/>
                </a:lnTo>
                <a:lnTo>
                  <a:pt x="0" y="37147"/>
                </a:lnTo>
                <a:lnTo>
                  <a:pt x="2102" y="52920"/>
                </a:lnTo>
                <a:lnTo>
                  <a:pt x="8893" y="64903"/>
                </a:lnTo>
                <a:lnTo>
                  <a:pt x="20070" y="72694"/>
                </a:lnTo>
                <a:lnTo>
                  <a:pt x="35331" y="75895"/>
                </a:lnTo>
                <a:lnTo>
                  <a:pt x="51804" y="74132"/>
                </a:lnTo>
                <a:lnTo>
                  <a:pt x="64528" y="67287"/>
                </a:lnTo>
                <a:lnTo>
                  <a:pt x="73157" y="55456"/>
                </a:lnTo>
                <a:lnTo>
                  <a:pt x="73461" y="54241"/>
                </a:lnTo>
                <a:lnTo>
                  <a:pt x="37477" y="54241"/>
                </a:lnTo>
                <a:lnTo>
                  <a:pt x="29426" y="53103"/>
                </a:lnTo>
                <a:lnTo>
                  <a:pt x="23844" y="49488"/>
                </a:lnTo>
                <a:lnTo>
                  <a:pt x="20729" y="43611"/>
                </a:lnTo>
                <a:lnTo>
                  <a:pt x="20078" y="35687"/>
                </a:lnTo>
                <a:lnTo>
                  <a:pt x="21351" y="27977"/>
                </a:lnTo>
                <a:lnTo>
                  <a:pt x="24382" y="21439"/>
                </a:lnTo>
                <a:lnTo>
                  <a:pt x="29563" y="17093"/>
                </a:lnTo>
                <a:lnTo>
                  <a:pt x="37287" y="15963"/>
                </a:lnTo>
                <a:lnTo>
                  <a:pt x="69928" y="15963"/>
                </a:lnTo>
                <a:lnTo>
                  <a:pt x="65808" y="9737"/>
                </a:lnTo>
                <a:lnTo>
                  <a:pt x="53418" y="2387"/>
                </a:lnTo>
                <a:lnTo>
                  <a:pt x="36918" y="0"/>
                </a:lnTo>
                <a:close/>
              </a:path>
              <a:path w="77469" h="76200">
                <a:moveTo>
                  <a:pt x="69928" y="15963"/>
                </a:moveTo>
                <a:lnTo>
                  <a:pt x="37287" y="15963"/>
                </a:lnTo>
                <a:lnTo>
                  <a:pt x="45405" y="18166"/>
                </a:lnTo>
                <a:lnTo>
                  <a:pt x="51792" y="22867"/>
                </a:lnTo>
                <a:lnTo>
                  <a:pt x="56380" y="29638"/>
                </a:lnTo>
                <a:lnTo>
                  <a:pt x="59105" y="38049"/>
                </a:lnTo>
                <a:lnTo>
                  <a:pt x="56190" y="45637"/>
                </a:lnTo>
                <a:lnTo>
                  <a:pt x="51396" y="50593"/>
                </a:lnTo>
                <a:lnTo>
                  <a:pt x="45050" y="53326"/>
                </a:lnTo>
                <a:lnTo>
                  <a:pt x="37477" y="54241"/>
                </a:lnTo>
                <a:lnTo>
                  <a:pt x="73461" y="54241"/>
                </a:lnTo>
                <a:lnTo>
                  <a:pt x="77342" y="38735"/>
                </a:lnTo>
                <a:lnTo>
                  <a:pt x="73859" y="21902"/>
                </a:lnTo>
                <a:lnTo>
                  <a:pt x="69928" y="15963"/>
                </a:lnTo>
                <a:close/>
              </a:path>
            </a:pathLst>
          </a:custGeom>
          <a:solidFill>
            <a:srgbClr val="207900"/>
          </a:solidFill>
        </p:spPr>
        <p:txBody>
          <a:bodyPr wrap="square" lIns="0" tIns="0" rIns="0" bIns="0" rtlCol="0"/>
          <a:lstStyle/>
          <a:p>
            <a:endParaRPr sz="1632"/>
          </a:p>
        </p:txBody>
      </p:sp>
      <p:pic>
        <p:nvPicPr>
          <p:cNvPr id="20" name="object 20"/>
          <p:cNvPicPr/>
          <p:nvPr/>
        </p:nvPicPr>
        <p:blipFill>
          <a:blip r:embed="rId6" cstate="print"/>
          <a:stretch>
            <a:fillRect/>
          </a:stretch>
        </p:blipFill>
        <p:spPr>
          <a:xfrm>
            <a:off x="1964112" y="6133296"/>
            <a:ext cx="58100" cy="57789"/>
          </a:xfrm>
          <a:prstGeom prst="rect">
            <a:avLst/>
          </a:prstGeom>
        </p:spPr>
      </p:pic>
      <p:sp>
        <p:nvSpPr>
          <p:cNvPr id="21" name="object 21"/>
          <p:cNvSpPr/>
          <p:nvPr/>
        </p:nvSpPr>
        <p:spPr>
          <a:xfrm>
            <a:off x="2217183" y="6385845"/>
            <a:ext cx="51248" cy="51248"/>
          </a:xfrm>
          <a:custGeom>
            <a:avLst/>
            <a:gdLst/>
            <a:ahLst/>
            <a:cxnLst/>
            <a:rect l="l" t="t" r="r" b="b"/>
            <a:pathLst>
              <a:path w="56515" h="56515">
                <a:moveTo>
                  <a:pt x="28181" y="0"/>
                </a:moveTo>
                <a:lnTo>
                  <a:pt x="17414" y="1603"/>
                </a:lnTo>
                <a:lnTo>
                  <a:pt x="8770" y="6381"/>
                </a:lnTo>
                <a:lnTo>
                  <a:pt x="2787" y="14226"/>
                </a:lnTo>
                <a:lnTo>
                  <a:pt x="0" y="25031"/>
                </a:lnTo>
                <a:lnTo>
                  <a:pt x="881" y="37307"/>
                </a:lnTo>
                <a:lnTo>
                  <a:pt x="5622" y="46915"/>
                </a:lnTo>
                <a:lnTo>
                  <a:pt x="14026" y="53401"/>
                </a:lnTo>
                <a:lnTo>
                  <a:pt x="25895" y="56311"/>
                </a:lnTo>
                <a:lnTo>
                  <a:pt x="37921" y="55168"/>
                </a:lnTo>
                <a:lnTo>
                  <a:pt x="46972" y="50169"/>
                </a:lnTo>
                <a:lnTo>
                  <a:pt x="52996" y="41843"/>
                </a:lnTo>
                <a:lnTo>
                  <a:pt x="55943" y="30721"/>
                </a:lnTo>
                <a:lnTo>
                  <a:pt x="54234" y="17328"/>
                </a:lnTo>
                <a:lnTo>
                  <a:pt x="48910" y="7726"/>
                </a:lnTo>
                <a:lnTo>
                  <a:pt x="40162" y="1940"/>
                </a:lnTo>
                <a:lnTo>
                  <a:pt x="28181" y="0"/>
                </a:lnTo>
                <a:close/>
              </a:path>
            </a:pathLst>
          </a:custGeom>
          <a:solidFill>
            <a:srgbClr val="FF0000"/>
          </a:solidFill>
        </p:spPr>
        <p:txBody>
          <a:bodyPr wrap="square" lIns="0" tIns="0" rIns="0" bIns="0" rtlCol="0"/>
          <a:lstStyle/>
          <a:p>
            <a:endParaRPr sz="1632"/>
          </a:p>
        </p:txBody>
      </p:sp>
      <p:sp>
        <p:nvSpPr>
          <p:cNvPr id="22" name="object 22"/>
          <p:cNvSpPr/>
          <p:nvPr/>
        </p:nvSpPr>
        <p:spPr>
          <a:xfrm>
            <a:off x="1247607" y="5639451"/>
            <a:ext cx="23033" cy="48945"/>
          </a:xfrm>
          <a:custGeom>
            <a:avLst/>
            <a:gdLst/>
            <a:ahLst/>
            <a:cxnLst/>
            <a:rect l="l" t="t" r="r" b="b"/>
            <a:pathLst>
              <a:path w="25400" h="53975">
                <a:moveTo>
                  <a:pt x="0" y="0"/>
                </a:moveTo>
                <a:lnTo>
                  <a:pt x="0" y="53666"/>
                </a:lnTo>
                <a:lnTo>
                  <a:pt x="10105" y="51329"/>
                </a:lnTo>
                <a:lnTo>
                  <a:pt x="17851" y="45612"/>
                </a:lnTo>
                <a:lnTo>
                  <a:pt x="22799" y="36783"/>
                </a:lnTo>
                <a:lnTo>
                  <a:pt x="25126" y="24967"/>
                </a:lnTo>
                <a:lnTo>
                  <a:pt x="21598" y="14474"/>
                </a:lnTo>
                <a:lnTo>
                  <a:pt x="15695" y="6063"/>
                </a:lnTo>
                <a:lnTo>
                  <a:pt x="6951" y="728"/>
                </a:lnTo>
                <a:lnTo>
                  <a:pt x="0" y="0"/>
                </a:lnTo>
                <a:close/>
              </a:path>
            </a:pathLst>
          </a:custGeom>
          <a:solidFill>
            <a:srgbClr val="000000"/>
          </a:solidFill>
        </p:spPr>
        <p:txBody>
          <a:bodyPr wrap="square" lIns="0" tIns="0" rIns="0" bIns="0" rtlCol="0"/>
          <a:lstStyle/>
          <a:p>
            <a:endParaRPr sz="1632"/>
          </a:p>
        </p:txBody>
      </p:sp>
      <p:sp>
        <p:nvSpPr>
          <p:cNvPr id="23" name="object 23"/>
          <p:cNvSpPr/>
          <p:nvPr/>
        </p:nvSpPr>
        <p:spPr>
          <a:xfrm>
            <a:off x="1475637" y="5644940"/>
            <a:ext cx="38004" cy="37428"/>
          </a:xfrm>
          <a:custGeom>
            <a:avLst/>
            <a:gdLst/>
            <a:ahLst/>
            <a:cxnLst/>
            <a:rect l="l" t="t" r="r" b="b"/>
            <a:pathLst>
              <a:path w="41910" h="41275">
                <a:moveTo>
                  <a:pt x="19939" y="0"/>
                </a:moveTo>
                <a:lnTo>
                  <a:pt x="10779" y="1393"/>
                </a:lnTo>
                <a:lnTo>
                  <a:pt x="4435" y="5553"/>
                </a:lnTo>
                <a:lnTo>
                  <a:pt x="858" y="12165"/>
                </a:lnTo>
                <a:lnTo>
                  <a:pt x="0" y="20916"/>
                </a:lnTo>
                <a:lnTo>
                  <a:pt x="1774" y="29547"/>
                </a:lnTo>
                <a:lnTo>
                  <a:pt x="6070" y="35987"/>
                </a:lnTo>
                <a:lnTo>
                  <a:pt x="12748" y="39913"/>
                </a:lnTo>
                <a:lnTo>
                  <a:pt x="21666" y="41008"/>
                </a:lnTo>
                <a:lnTo>
                  <a:pt x="30441" y="39178"/>
                </a:lnTo>
                <a:lnTo>
                  <a:pt x="36863" y="34755"/>
                </a:lnTo>
                <a:lnTo>
                  <a:pt x="40706" y="28047"/>
                </a:lnTo>
                <a:lnTo>
                  <a:pt x="41744" y="19367"/>
                </a:lnTo>
                <a:lnTo>
                  <a:pt x="40050" y="10869"/>
                </a:lnTo>
                <a:lnTo>
                  <a:pt x="35837" y="4568"/>
                </a:lnTo>
                <a:lnTo>
                  <a:pt x="29127" y="825"/>
                </a:lnTo>
                <a:lnTo>
                  <a:pt x="19939" y="0"/>
                </a:lnTo>
                <a:close/>
              </a:path>
            </a:pathLst>
          </a:custGeom>
          <a:solidFill>
            <a:srgbClr val="000000"/>
          </a:solidFill>
        </p:spPr>
        <p:txBody>
          <a:bodyPr wrap="square" lIns="0" tIns="0" rIns="0" bIns="0" rtlCol="0"/>
          <a:lstStyle/>
          <a:p>
            <a:endParaRPr sz="1632"/>
          </a:p>
        </p:txBody>
      </p:sp>
      <p:sp>
        <p:nvSpPr>
          <p:cNvPr id="24" name="object 24"/>
          <p:cNvSpPr/>
          <p:nvPr/>
        </p:nvSpPr>
        <p:spPr>
          <a:xfrm>
            <a:off x="2473387" y="6641671"/>
            <a:ext cx="38004" cy="37428"/>
          </a:xfrm>
          <a:custGeom>
            <a:avLst/>
            <a:gdLst/>
            <a:ahLst/>
            <a:cxnLst/>
            <a:rect l="l" t="t" r="r" b="b"/>
            <a:pathLst>
              <a:path w="41909" h="41275">
                <a:moveTo>
                  <a:pt x="21666" y="0"/>
                </a:moveTo>
                <a:lnTo>
                  <a:pt x="13106" y="956"/>
                </a:lnTo>
                <a:lnTo>
                  <a:pt x="6361" y="4330"/>
                </a:lnTo>
                <a:lnTo>
                  <a:pt x="1851" y="10333"/>
                </a:lnTo>
                <a:lnTo>
                  <a:pt x="0" y="19177"/>
                </a:lnTo>
                <a:lnTo>
                  <a:pt x="1163" y="27997"/>
                </a:lnTo>
                <a:lnTo>
                  <a:pt x="5218" y="34309"/>
                </a:lnTo>
                <a:lnTo>
                  <a:pt x="11871" y="38429"/>
                </a:lnTo>
                <a:lnTo>
                  <a:pt x="20828" y="40678"/>
                </a:lnTo>
                <a:lnTo>
                  <a:pt x="29231" y="39524"/>
                </a:lnTo>
                <a:lnTo>
                  <a:pt x="35593" y="35729"/>
                </a:lnTo>
                <a:lnTo>
                  <a:pt x="39728" y="29532"/>
                </a:lnTo>
                <a:lnTo>
                  <a:pt x="41452" y="21170"/>
                </a:lnTo>
                <a:lnTo>
                  <a:pt x="40473" y="12574"/>
                </a:lnTo>
                <a:lnTo>
                  <a:pt x="36736" y="5942"/>
                </a:lnTo>
                <a:lnTo>
                  <a:pt x="30410" y="1630"/>
                </a:lnTo>
                <a:lnTo>
                  <a:pt x="21666" y="0"/>
                </a:lnTo>
                <a:close/>
              </a:path>
            </a:pathLst>
          </a:custGeom>
          <a:solidFill>
            <a:srgbClr val="207900"/>
          </a:solidFill>
        </p:spPr>
        <p:txBody>
          <a:bodyPr wrap="square" lIns="0" tIns="0" rIns="0" bIns="0" rtlCol="0"/>
          <a:lstStyle/>
          <a:p>
            <a:endParaRPr sz="1632"/>
          </a:p>
        </p:txBody>
      </p:sp>
      <p:sp>
        <p:nvSpPr>
          <p:cNvPr id="25" name="object 25"/>
          <p:cNvSpPr/>
          <p:nvPr/>
        </p:nvSpPr>
        <p:spPr>
          <a:xfrm>
            <a:off x="1716683" y="5890687"/>
            <a:ext cx="48945" cy="44914"/>
          </a:xfrm>
          <a:custGeom>
            <a:avLst/>
            <a:gdLst/>
            <a:ahLst/>
            <a:cxnLst/>
            <a:rect l="l" t="t" r="r" b="b"/>
            <a:pathLst>
              <a:path w="53975" h="49529">
                <a:moveTo>
                  <a:pt x="25641" y="0"/>
                </a:moveTo>
                <a:lnTo>
                  <a:pt x="15194" y="930"/>
                </a:lnTo>
                <a:lnTo>
                  <a:pt x="7219" y="4568"/>
                </a:lnTo>
                <a:lnTo>
                  <a:pt x="2045" y="11183"/>
                </a:lnTo>
                <a:lnTo>
                  <a:pt x="0" y="21043"/>
                </a:lnTo>
                <a:lnTo>
                  <a:pt x="1776" y="32266"/>
                </a:lnTo>
                <a:lnTo>
                  <a:pt x="7164" y="41260"/>
                </a:lnTo>
                <a:lnTo>
                  <a:pt x="15107" y="47223"/>
                </a:lnTo>
                <a:lnTo>
                  <a:pt x="24549" y="49352"/>
                </a:lnTo>
                <a:lnTo>
                  <a:pt x="33949" y="47971"/>
                </a:lnTo>
                <a:lnTo>
                  <a:pt x="43138" y="43638"/>
                </a:lnTo>
                <a:lnTo>
                  <a:pt x="50284" y="35898"/>
                </a:lnTo>
                <a:lnTo>
                  <a:pt x="53555" y="24295"/>
                </a:lnTo>
                <a:lnTo>
                  <a:pt x="51178" y="12935"/>
                </a:lnTo>
                <a:lnTo>
                  <a:pt x="45499" y="5541"/>
                </a:lnTo>
                <a:lnTo>
                  <a:pt x="36869" y="1451"/>
                </a:lnTo>
                <a:lnTo>
                  <a:pt x="25641" y="0"/>
                </a:lnTo>
                <a:close/>
              </a:path>
            </a:pathLst>
          </a:custGeom>
          <a:solidFill>
            <a:srgbClr val="000000"/>
          </a:solidFill>
        </p:spPr>
        <p:txBody>
          <a:bodyPr wrap="square" lIns="0" tIns="0" rIns="0" bIns="0" rtlCol="0"/>
          <a:lstStyle/>
          <a:p>
            <a:endParaRPr sz="1632"/>
          </a:p>
        </p:txBody>
      </p:sp>
      <p:sp>
        <p:nvSpPr>
          <p:cNvPr id="26" name="object 26"/>
          <p:cNvSpPr/>
          <p:nvPr/>
        </p:nvSpPr>
        <p:spPr>
          <a:xfrm>
            <a:off x="1247607" y="6583023"/>
            <a:ext cx="78311" cy="153744"/>
          </a:xfrm>
          <a:custGeom>
            <a:avLst/>
            <a:gdLst/>
            <a:ahLst/>
            <a:cxnLst/>
            <a:rect l="l" t="t" r="r" b="b"/>
            <a:pathLst>
              <a:path w="86360" h="169545">
                <a:moveTo>
                  <a:pt x="2494" y="0"/>
                </a:moveTo>
                <a:lnTo>
                  <a:pt x="0" y="547"/>
                </a:lnTo>
                <a:lnTo>
                  <a:pt x="0" y="169374"/>
                </a:lnTo>
                <a:lnTo>
                  <a:pt x="31709" y="161677"/>
                </a:lnTo>
                <a:lnTo>
                  <a:pt x="59887" y="141309"/>
                </a:lnTo>
                <a:lnTo>
                  <a:pt x="79323" y="112631"/>
                </a:lnTo>
                <a:lnTo>
                  <a:pt x="86085" y="79692"/>
                </a:lnTo>
                <a:lnTo>
                  <a:pt x="77726" y="51501"/>
                </a:lnTo>
                <a:lnTo>
                  <a:pt x="57553" y="25525"/>
                </a:lnTo>
                <a:lnTo>
                  <a:pt x="30748" y="6710"/>
                </a:lnTo>
                <a:lnTo>
                  <a:pt x="2494" y="0"/>
                </a:lnTo>
                <a:close/>
              </a:path>
            </a:pathLst>
          </a:custGeom>
          <a:solidFill>
            <a:srgbClr val="207900"/>
          </a:solidFill>
        </p:spPr>
        <p:txBody>
          <a:bodyPr wrap="square" lIns="0" tIns="0" rIns="0" bIns="0" rtlCol="0"/>
          <a:lstStyle/>
          <a:p>
            <a:endParaRPr sz="1632"/>
          </a:p>
        </p:txBody>
      </p:sp>
      <p:sp>
        <p:nvSpPr>
          <p:cNvPr id="27" name="object 27"/>
          <p:cNvSpPr/>
          <p:nvPr/>
        </p:nvSpPr>
        <p:spPr>
          <a:xfrm>
            <a:off x="1424623" y="6590576"/>
            <a:ext cx="139924" cy="138772"/>
          </a:xfrm>
          <a:custGeom>
            <a:avLst/>
            <a:gdLst/>
            <a:ahLst/>
            <a:cxnLst/>
            <a:rect l="l" t="t" r="r" b="b"/>
            <a:pathLst>
              <a:path w="154304" h="153034">
                <a:moveTo>
                  <a:pt x="81610" y="0"/>
                </a:moveTo>
                <a:lnTo>
                  <a:pt x="51286" y="5782"/>
                </a:lnTo>
                <a:lnTo>
                  <a:pt x="26341" y="21740"/>
                </a:lnTo>
                <a:lnTo>
                  <a:pt x="8627" y="45221"/>
                </a:lnTo>
                <a:lnTo>
                  <a:pt x="0" y="73571"/>
                </a:lnTo>
                <a:lnTo>
                  <a:pt x="4741" y="104048"/>
                </a:lnTo>
                <a:lnTo>
                  <a:pt x="23137" y="128770"/>
                </a:lnTo>
                <a:lnTo>
                  <a:pt x="50075" y="145649"/>
                </a:lnTo>
                <a:lnTo>
                  <a:pt x="80441" y="152603"/>
                </a:lnTo>
                <a:lnTo>
                  <a:pt x="107042" y="146866"/>
                </a:lnTo>
                <a:lnTo>
                  <a:pt x="130776" y="130106"/>
                </a:lnTo>
                <a:lnTo>
                  <a:pt x="147755" y="106395"/>
                </a:lnTo>
                <a:lnTo>
                  <a:pt x="154089" y="79806"/>
                </a:lnTo>
                <a:lnTo>
                  <a:pt x="147720" y="50281"/>
                </a:lnTo>
                <a:lnTo>
                  <a:pt x="131389" y="24796"/>
                </a:lnTo>
                <a:lnTo>
                  <a:pt x="108288" y="6865"/>
                </a:lnTo>
                <a:lnTo>
                  <a:pt x="81610" y="0"/>
                </a:lnTo>
                <a:close/>
              </a:path>
            </a:pathLst>
          </a:custGeom>
          <a:solidFill>
            <a:srgbClr val="207900"/>
          </a:solidFill>
        </p:spPr>
        <p:txBody>
          <a:bodyPr wrap="square" lIns="0" tIns="0" rIns="0" bIns="0" rtlCol="0"/>
          <a:lstStyle/>
          <a:p>
            <a:endParaRPr sz="1632"/>
          </a:p>
        </p:txBody>
      </p:sp>
      <p:sp>
        <p:nvSpPr>
          <p:cNvPr id="28" name="object 28"/>
          <p:cNvSpPr/>
          <p:nvPr/>
        </p:nvSpPr>
        <p:spPr>
          <a:xfrm>
            <a:off x="1247608" y="6345253"/>
            <a:ext cx="62764" cy="129559"/>
          </a:xfrm>
          <a:custGeom>
            <a:avLst/>
            <a:gdLst/>
            <a:ahLst/>
            <a:cxnLst/>
            <a:rect l="l" t="t" r="r" b="b"/>
            <a:pathLst>
              <a:path w="69215" h="142875">
                <a:moveTo>
                  <a:pt x="0" y="0"/>
                </a:moveTo>
                <a:lnTo>
                  <a:pt x="0" y="142620"/>
                </a:lnTo>
                <a:lnTo>
                  <a:pt x="21136" y="137878"/>
                </a:lnTo>
                <a:lnTo>
                  <a:pt x="44767" y="121936"/>
                </a:lnTo>
                <a:lnTo>
                  <a:pt x="62102" y="99771"/>
                </a:lnTo>
                <a:lnTo>
                  <a:pt x="68878" y="75347"/>
                </a:lnTo>
                <a:lnTo>
                  <a:pt x="62912" y="47750"/>
                </a:lnTo>
                <a:lnTo>
                  <a:pt x="46978" y="23601"/>
                </a:lnTo>
                <a:lnTo>
                  <a:pt x="24313" y="6367"/>
                </a:lnTo>
                <a:lnTo>
                  <a:pt x="0" y="0"/>
                </a:lnTo>
                <a:close/>
              </a:path>
            </a:pathLst>
          </a:custGeom>
          <a:solidFill>
            <a:srgbClr val="FF0000"/>
          </a:solidFill>
        </p:spPr>
        <p:txBody>
          <a:bodyPr wrap="square" lIns="0" tIns="0" rIns="0" bIns="0" rtlCol="0"/>
          <a:lstStyle/>
          <a:p>
            <a:endParaRPr sz="1632"/>
          </a:p>
        </p:txBody>
      </p:sp>
      <p:sp>
        <p:nvSpPr>
          <p:cNvPr id="29" name="object 29"/>
          <p:cNvSpPr/>
          <p:nvPr/>
        </p:nvSpPr>
        <p:spPr>
          <a:xfrm>
            <a:off x="1687057" y="6605999"/>
            <a:ext cx="108829" cy="108254"/>
          </a:xfrm>
          <a:custGeom>
            <a:avLst/>
            <a:gdLst/>
            <a:ahLst/>
            <a:cxnLst/>
            <a:rect l="l" t="t" r="r" b="b"/>
            <a:pathLst>
              <a:path w="120015" h="119379">
                <a:moveTo>
                  <a:pt x="67487" y="0"/>
                </a:moveTo>
                <a:lnTo>
                  <a:pt x="41619" y="4425"/>
                </a:lnTo>
                <a:lnTo>
                  <a:pt x="20037" y="17591"/>
                </a:lnTo>
                <a:lnTo>
                  <a:pt x="5308" y="36988"/>
                </a:lnTo>
                <a:lnTo>
                  <a:pt x="0" y="60109"/>
                </a:lnTo>
                <a:lnTo>
                  <a:pt x="5251" y="82772"/>
                </a:lnTo>
                <a:lnTo>
                  <a:pt x="19046" y="101496"/>
                </a:lnTo>
                <a:lnTo>
                  <a:pt x="39190" y="114246"/>
                </a:lnTo>
                <a:lnTo>
                  <a:pt x="63487" y="118986"/>
                </a:lnTo>
                <a:lnTo>
                  <a:pt x="88617" y="115311"/>
                </a:lnTo>
                <a:lnTo>
                  <a:pt x="106146" y="103947"/>
                </a:lnTo>
                <a:lnTo>
                  <a:pt x="116351" y="84590"/>
                </a:lnTo>
                <a:lnTo>
                  <a:pt x="119507" y="56934"/>
                </a:lnTo>
                <a:lnTo>
                  <a:pt x="116433" y="33600"/>
                </a:lnTo>
                <a:lnTo>
                  <a:pt x="107070" y="15894"/>
                </a:lnTo>
                <a:lnTo>
                  <a:pt x="90921" y="4473"/>
                </a:lnTo>
                <a:lnTo>
                  <a:pt x="67487" y="0"/>
                </a:lnTo>
                <a:close/>
              </a:path>
            </a:pathLst>
          </a:custGeom>
          <a:solidFill>
            <a:srgbClr val="207900"/>
          </a:solidFill>
        </p:spPr>
        <p:txBody>
          <a:bodyPr wrap="square" lIns="0" tIns="0" rIns="0" bIns="0" rtlCol="0"/>
          <a:lstStyle/>
          <a:p>
            <a:endParaRPr sz="1632"/>
          </a:p>
        </p:txBody>
      </p:sp>
      <p:sp>
        <p:nvSpPr>
          <p:cNvPr id="30" name="object 30"/>
          <p:cNvSpPr/>
          <p:nvPr/>
        </p:nvSpPr>
        <p:spPr>
          <a:xfrm>
            <a:off x="1701867" y="6370160"/>
            <a:ext cx="82342" cy="82918"/>
          </a:xfrm>
          <a:custGeom>
            <a:avLst/>
            <a:gdLst/>
            <a:ahLst/>
            <a:cxnLst/>
            <a:rect l="l" t="t" r="r" b="b"/>
            <a:pathLst>
              <a:path w="90804" h="91440">
                <a:moveTo>
                  <a:pt x="49491" y="0"/>
                </a:moveTo>
                <a:lnTo>
                  <a:pt x="31678" y="1998"/>
                </a:lnTo>
                <a:lnTo>
                  <a:pt x="15868" y="8740"/>
                </a:lnTo>
                <a:lnTo>
                  <a:pt x="4496" y="22031"/>
                </a:lnTo>
                <a:lnTo>
                  <a:pt x="0" y="43675"/>
                </a:lnTo>
                <a:lnTo>
                  <a:pt x="3150" y="64653"/>
                </a:lnTo>
                <a:lnTo>
                  <a:pt x="12377" y="78428"/>
                </a:lnTo>
                <a:lnTo>
                  <a:pt x="26597" y="86612"/>
                </a:lnTo>
                <a:lnTo>
                  <a:pt x="44729" y="90817"/>
                </a:lnTo>
                <a:lnTo>
                  <a:pt x="64066" y="87591"/>
                </a:lnTo>
                <a:lnTo>
                  <a:pt x="78255" y="78803"/>
                </a:lnTo>
                <a:lnTo>
                  <a:pt x="87061" y="65728"/>
                </a:lnTo>
                <a:lnTo>
                  <a:pt x="90246" y="49644"/>
                </a:lnTo>
                <a:lnTo>
                  <a:pt x="88012" y="31895"/>
                </a:lnTo>
                <a:lnTo>
                  <a:pt x="80589" y="15844"/>
                </a:lnTo>
                <a:lnTo>
                  <a:pt x="67805" y="4283"/>
                </a:lnTo>
                <a:lnTo>
                  <a:pt x="49491" y="0"/>
                </a:lnTo>
                <a:close/>
              </a:path>
            </a:pathLst>
          </a:custGeom>
          <a:solidFill>
            <a:srgbClr val="FF0000"/>
          </a:solidFill>
        </p:spPr>
        <p:txBody>
          <a:bodyPr wrap="square" lIns="0" tIns="0" rIns="0" bIns="0" rtlCol="0"/>
          <a:lstStyle/>
          <a:p>
            <a:endParaRPr sz="1632"/>
          </a:p>
        </p:txBody>
      </p:sp>
      <p:sp>
        <p:nvSpPr>
          <p:cNvPr id="31" name="object 31"/>
          <p:cNvSpPr/>
          <p:nvPr/>
        </p:nvSpPr>
        <p:spPr>
          <a:xfrm>
            <a:off x="1247607" y="6112236"/>
            <a:ext cx="47793" cy="101344"/>
          </a:xfrm>
          <a:custGeom>
            <a:avLst/>
            <a:gdLst/>
            <a:ahLst/>
            <a:cxnLst/>
            <a:rect l="l" t="t" r="r" b="b"/>
            <a:pathLst>
              <a:path w="52705" h="111759">
                <a:moveTo>
                  <a:pt x="2053" y="0"/>
                </a:moveTo>
                <a:lnTo>
                  <a:pt x="0" y="105"/>
                </a:lnTo>
                <a:lnTo>
                  <a:pt x="0" y="110684"/>
                </a:lnTo>
                <a:lnTo>
                  <a:pt x="26029" y="111675"/>
                </a:lnTo>
                <a:lnTo>
                  <a:pt x="34843" y="103738"/>
                </a:lnTo>
                <a:lnTo>
                  <a:pt x="38811" y="96220"/>
                </a:lnTo>
                <a:lnTo>
                  <a:pt x="42914" y="88738"/>
                </a:lnTo>
                <a:lnTo>
                  <a:pt x="46598" y="81148"/>
                </a:lnTo>
                <a:lnTo>
                  <a:pt x="49309" y="73309"/>
                </a:lnTo>
                <a:lnTo>
                  <a:pt x="52360" y="56394"/>
                </a:lnTo>
                <a:lnTo>
                  <a:pt x="51887" y="40035"/>
                </a:lnTo>
                <a:lnTo>
                  <a:pt x="46394" y="24942"/>
                </a:lnTo>
                <a:lnTo>
                  <a:pt x="34386" y="11828"/>
                </a:lnTo>
                <a:lnTo>
                  <a:pt x="18745" y="3418"/>
                </a:lnTo>
                <a:lnTo>
                  <a:pt x="2053" y="0"/>
                </a:lnTo>
                <a:close/>
              </a:path>
            </a:pathLst>
          </a:custGeom>
          <a:solidFill>
            <a:srgbClr val="FF0000"/>
          </a:solidFill>
        </p:spPr>
        <p:txBody>
          <a:bodyPr wrap="square" lIns="0" tIns="0" rIns="0" bIns="0" rtlCol="0"/>
          <a:lstStyle/>
          <a:p>
            <a:endParaRPr sz="1632"/>
          </a:p>
        </p:txBody>
      </p:sp>
      <p:sp>
        <p:nvSpPr>
          <p:cNvPr id="32" name="object 32"/>
          <p:cNvSpPr/>
          <p:nvPr/>
        </p:nvSpPr>
        <p:spPr>
          <a:xfrm>
            <a:off x="1955690" y="6622014"/>
            <a:ext cx="78311" cy="76584"/>
          </a:xfrm>
          <a:custGeom>
            <a:avLst/>
            <a:gdLst/>
            <a:ahLst/>
            <a:cxnLst/>
            <a:rect l="l" t="t" r="r" b="b"/>
            <a:pathLst>
              <a:path w="86359" h="84454">
                <a:moveTo>
                  <a:pt x="47790" y="0"/>
                </a:moveTo>
                <a:lnTo>
                  <a:pt x="30512" y="1551"/>
                </a:lnTo>
                <a:lnTo>
                  <a:pt x="15184" y="6427"/>
                </a:lnTo>
                <a:lnTo>
                  <a:pt x="4211" y="17736"/>
                </a:lnTo>
                <a:lnTo>
                  <a:pt x="0" y="38582"/>
                </a:lnTo>
                <a:lnTo>
                  <a:pt x="2052" y="58115"/>
                </a:lnTo>
                <a:lnTo>
                  <a:pt x="8874" y="72064"/>
                </a:lnTo>
                <a:lnTo>
                  <a:pt x="21377" y="80696"/>
                </a:lnTo>
                <a:lnTo>
                  <a:pt x="40474" y="84277"/>
                </a:lnTo>
                <a:lnTo>
                  <a:pt x="60437" y="81682"/>
                </a:lnTo>
                <a:lnTo>
                  <a:pt x="73453" y="72366"/>
                </a:lnTo>
                <a:lnTo>
                  <a:pt x="81340" y="57689"/>
                </a:lnTo>
                <a:lnTo>
                  <a:pt x="85915" y="39014"/>
                </a:lnTo>
                <a:lnTo>
                  <a:pt x="83053" y="22927"/>
                </a:lnTo>
                <a:lnTo>
                  <a:pt x="76068" y="10277"/>
                </a:lnTo>
                <a:lnTo>
                  <a:pt x="64475" y="2241"/>
                </a:lnTo>
                <a:lnTo>
                  <a:pt x="47790" y="0"/>
                </a:lnTo>
                <a:close/>
              </a:path>
            </a:pathLst>
          </a:custGeom>
          <a:solidFill>
            <a:srgbClr val="207900"/>
          </a:solidFill>
        </p:spPr>
        <p:txBody>
          <a:bodyPr wrap="square" lIns="0" tIns="0" rIns="0" bIns="0" rtlCol="0"/>
          <a:lstStyle/>
          <a:p>
            <a:endParaRPr sz="1632"/>
          </a:p>
        </p:txBody>
      </p:sp>
      <p:sp>
        <p:nvSpPr>
          <p:cNvPr id="33" name="object 33"/>
          <p:cNvSpPr/>
          <p:nvPr/>
        </p:nvSpPr>
        <p:spPr>
          <a:xfrm>
            <a:off x="1247607" y="5884784"/>
            <a:ext cx="24184" cy="52974"/>
          </a:xfrm>
          <a:custGeom>
            <a:avLst/>
            <a:gdLst/>
            <a:ahLst/>
            <a:cxnLst/>
            <a:rect l="l" t="t" r="r" b="b"/>
            <a:pathLst>
              <a:path w="26670" h="58420">
                <a:moveTo>
                  <a:pt x="0" y="0"/>
                </a:moveTo>
                <a:lnTo>
                  <a:pt x="0" y="58018"/>
                </a:lnTo>
                <a:lnTo>
                  <a:pt x="10925" y="56411"/>
                </a:lnTo>
                <a:lnTo>
                  <a:pt x="20222" y="50390"/>
                </a:lnTo>
                <a:lnTo>
                  <a:pt x="25391" y="40529"/>
                </a:lnTo>
                <a:lnTo>
                  <a:pt x="26652" y="26999"/>
                </a:lnTo>
                <a:lnTo>
                  <a:pt x="24594" y="14593"/>
                </a:lnTo>
                <a:lnTo>
                  <a:pt x="19143" y="5631"/>
                </a:lnTo>
                <a:lnTo>
                  <a:pt x="10268" y="574"/>
                </a:lnTo>
                <a:lnTo>
                  <a:pt x="0" y="0"/>
                </a:lnTo>
                <a:close/>
              </a:path>
            </a:pathLst>
          </a:custGeom>
          <a:solidFill>
            <a:srgbClr val="000000"/>
          </a:solidFill>
        </p:spPr>
        <p:txBody>
          <a:bodyPr wrap="square" lIns="0" tIns="0" rIns="0" bIns="0" rtlCol="0"/>
          <a:lstStyle/>
          <a:p>
            <a:endParaRPr sz="1632"/>
          </a:p>
        </p:txBody>
      </p:sp>
      <p:sp>
        <p:nvSpPr>
          <p:cNvPr id="34" name="object 34"/>
          <p:cNvSpPr/>
          <p:nvPr/>
        </p:nvSpPr>
        <p:spPr>
          <a:xfrm>
            <a:off x="1971902" y="6385857"/>
            <a:ext cx="44914" cy="50672"/>
          </a:xfrm>
          <a:custGeom>
            <a:avLst/>
            <a:gdLst/>
            <a:ahLst/>
            <a:cxnLst/>
            <a:rect l="l" t="t" r="r" b="b"/>
            <a:pathLst>
              <a:path w="49530" h="55879">
                <a:moveTo>
                  <a:pt x="20853" y="0"/>
                </a:moveTo>
                <a:lnTo>
                  <a:pt x="10467" y="2019"/>
                </a:lnTo>
                <a:lnTo>
                  <a:pt x="4221" y="7466"/>
                </a:lnTo>
                <a:lnTo>
                  <a:pt x="1077" y="15453"/>
                </a:lnTo>
                <a:lnTo>
                  <a:pt x="0" y="25095"/>
                </a:lnTo>
                <a:lnTo>
                  <a:pt x="608" y="36050"/>
                </a:lnTo>
                <a:lnTo>
                  <a:pt x="3851" y="45261"/>
                </a:lnTo>
                <a:lnTo>
                  <a:pt x="10508" y="51993"/>
                </a:lnTo>
                <a:lnTo>
                  <a:pt x="21361" y="55511"/>
                </a:lnTo>
                <a:lnTo>
                  <a:pt x="32997" y="54612"/>
                </a:lnTo>
                <a:lnTo>
                  <a:pt x="41121" y="49326"/>
                </a:lnTo>
                <a:lnTo>
                  <a:pt x="46269" y="40917"/>
                </a:lnTo>
                <a:lnTo>
                  <a:pt x="48983" y="30645"/>
                </a:lnTo>
                <a:lnTo>
                  <a:pt x="47912" y="18143"/>
                </a:lnTo>
                <a:lnTo>
                  <a:pt x="41390" y="10002"/>
                </a:lnTo>
                <a:lnTo>
                  <a:pt x="31633" y="4522"/>
                </a:lnTo>
                <a:lnTo>
                  <a:pt x="20853" y="0"/>
                </a:lnTo>
                <a:close/>
              </a:path>
            </a:pathLst>
          </a:custGeom>
          <a:solidFill>
            <a:srgbClr val="FF0000"/>
          </a:solidFill>
        </p:spPr>
        <p:txBody>
          <a:bodyPr wrap="square" lIns="0" tIns="0" rIns="0" bIns="0" rtlCol="0"/>
          <a:lstStyle/>
          <a:p>
            <a:endParaRPr sz="1632"/>
          </a:p>
        </p:txBody>
      </p:sp>
      <p:sp>
        <p:nvSpPr>
          <p:cNvPr id="35" name="object 35"/>
          <p:cNvSpPr/>
          <p:nvPr/>
        </p:nvSpPr>
        <p:spPr>
          <a:xfrm>
            <a:off x="1480077" y="5894477"/>
            <a:ext cx="29943" cy="35125"/>
          </a:xfrm>
          <a:custGeom>
            <a:avLst/>
            <a:gdLst/>
            <a:ahLst/>
            <a:cxnLst/>
            <a:rect l="l" t="t" r="r" b="b"/>
            <a:pathLst>
              <a:path w="33020" h="38734">
                <a:moveTo>
                  <a:pt x="17938" y="0"/>
                </a:moveTo>
                <a:lnTo>
                  <a:pt x="0" y="25664"/>
                </a:lnTo>
                <a:lnTo>
                  <a:pt x="2035" y="31911"/>
                </a:lnTo>
                <a:lnTo>
                  <a:pt x="6646" y="36345"/>
                </a:lnTo>
                <a:lnTo>
                  <a:pt x="14344" y="38430"/>
                </a:lnTo>
                <a:lnTo>
                  <a:pt x="22066" y="37911"/>
                </a:lnTo>
                <a:lnTo>
                  <a:pt x="27786" y="34983"/>
                </a:lnTo>
                <a:lnTo>
                  <a:pt x="31369" y="29648"/>
                </a:lnTo>
                <a:lnTo>
                  <a:pt x="32683" y="21907"/>
                </a:lnTo>
                <a:lnTo>
                  <a:pt x="32006" y="14537"/>
                </a:lnTo>
                <a:lnTo>
                  <a:pt x="29535" y="8286"/>
                </a:lnTo>
                <a:lnTo>
                  <a:pt x="24952" y="3369"/>
                </a:lnTo>
                <a:lnTo>
                  <a:pt x="17938" y="0"/>
                </a:lnTo>
                <a:close/>
              </a:path>
            </a:pathLst>
          </a:custGeom>
          <a:solidFill>
            <a:srgbClr val="000000"/>
          </a:solidFill>
        </p:spPr>
        <p:txBody>
          <a:bodyPr wrap="square" lIns="0" tIns="0" rIns="0" bIns="0" rtlCol="0"/>
          <a:lstStyle/>
          <a:p>
            <a:endParaRPr sz="1632"/>
          </a:p>
        </p:txBody>
      </p:sp>
      <p:sp>
        <p:nvSpPr>
          <p:cNvPr id="36" name="object 36"/>
          <p:cNvSpPr/>
          <p:nvPr/>
        </p:nvSpPr>
        <p:spPr>
          <a:xfrm>
            <a:off x="2226292" y="6640018"/>
            <a:ext cx="35701" cy="35125"/>
          </a:xfrm>
          <a:custGeom>
            <a:avLst/>
            <a:gdLst/>
            <a:ahLst/>
            <a:cxnLst/>
            <a:rect l="l" t="t" r="r" b="b"/>
            <a:pathLst>
              <a:path w="39369" h="38734">
                <a:moveTo>
                  <a:pt x="17208" y="0"/>
                </a:moveTo>
                <a:lnTo>
                  <a:pt x="9485" y="1129"/>
                </a:lnTo>
                <a:lnTo>
                  <a:pt x="4303" y="5475"/>
                </a:lnTo>
                <a:lnTo>
                  <a:pt x="1272" y="12014"/>
                </a:lnTo>
                <a:lnTo>
                  <a:pt x="0" y="19723"/>
                </a:lnTo>
                <a:lnTo>
                  <a:pt x="650" y="27647"/>
                </a:lnTo>
                <a:lnTo>
                  <a:pt x="3765" y="33524"/>
                </a:lnTo>
                <a:lnTo>
                  <a:pt x="9347" y="37139"/>
                </a:lnTo>
                <a:lnTo>
                  <a:pt x="17398" y="38277"/>
                </a:lnTo>
                <a:lnTo>
                  <a:pt x="24971" y="37362"/>
                </a:lnTo>
                <a:lnTo>
                  <a:pt x="31318" y="34629"/>
                </a:lnTo>
                <a:lnTo>
                  <a:pt x="36112" y="29673"/>
                </a:lnTo>
                <a:lnTo>
                  <a:pt x="39027" y="22085"/>
                </a:lnTo>
                <a:lnTo>
                  <a:pt x="36301" y="13674"/>
                </a:lnTo>
                <a:lnTo>
                  <a:pt x="31713" y="6904"/>
                </a:lnTo>
                <a:lnTo>
                  <a:pt x="25327" y="2202"/>
                </a:lnTo>
                <a:lnTo>
                  <a:pt x="17208" y="0"/>
                </a:lnTo>
                <a:close/>
              </a:path>
            </a:pathLst>
          </a:custGeom>
          <a:solidFill>
            <a:srgbClr val="207900"/>
          </a:solidFill>
        </p:spPr>
        <p:txBody>
          <a:bodyPr wrap="square" lIns="0" tIns="0" rIns="0" bIns="0" rtlCol="0"/>
          <a:lstStyle/>
          <a:p>
            <a:endParaRPr sz="1632"/>
          </a:p>
        </p:txBody>
      </p:sp>
      <p:sp>
        <p:nvSpPr>
          <p:cNvPr id="37" name="object 37"/>
          <p:cNvSpPr/>
          <p:nvPr/>
        </p:nvSpPr>
        <p:spPr>
          <a:xfrm>
            <a:off x="1811909" y="6223904"/>
            <a:ext cx="4365890" cy="176320"/>
          </a:xfrm>
          <a:custGeom>
            <a:avLst/>
            <a:gdLst/>
            <a:ahLst/>
            <a:cxnLst/>
            <a:rect l="l" t="t" r="r" b="b"/>
            <a:pathLst>
              <a:path w="4889500" h="220345">
                <a:moveTo>
                  <a:pt x="0" y="220345"/>
                </a:moveTo>
                <a:lnTo>
                  <a:pt x="4889500" y="220345"/>
                </a:lnTo>
                <a:lnTo>
                  <a:pt x="4889500" y="0"/>
                </a:lnTo>
                <a:lnTo>
                  <a:pt x="0" y="0"/>
                </a:lnTo>
                <a:lnTo>
                  <a:pt x="0" y="220345"/>
                </a:lnTo>
                <a:close/>
              </a:path>
            </a:pathLst>
          </a:custGeom>
          <a:solidFill>
            <a:srgbClr val="F1F1F1"/>
          </a:solidFill>
        </p:spPr>
        <p:txBody>
          <a:bodyPr wrap="square" lIns="0" tIns="0" rIns="0" bIns="0" rtlCol="0"/>
          <a:lstStyle/>
          <a:p>
            <a:endParaRPr sz="1632"/>
          </a:p>
        </p:txBody>
      </p:sp>
      <p:sp>
        <p:nvSpPr>
          <p:cNvPr id="42" name="object 42"/>
          <p:cNvSpPr txBox="1"/>
          <p:nvPr/>
        </p:nvSpPr>
        <p:spPr>
          <a:xfrm>
            <a:off x="2076786" y="1217857"/>
            <a:ext cx="3604625" cy="3229625"/>
          </a:xfrm>
          <a:prstGeom prst="rect">
            <a:avLst/>
          </a:prstGeom>
        </p:spPr>
        <p:txBody>
          <a:bodyPr vert="horz" wrap="square" lIns="0" tIns="11516" rIns="0" bIns="0" rtlCol="0">
            <a:spAutoFit/>
          </a:bodyPr>
          <a:lstStyle/>
          <a:p>
            <a:pPr marL="11516" marR="10365" algn="ctr">
              <a:lnSpc>
                <a:spcPct val="119100"/>
              </a:lnSpc>
              <a:spcBef>
                <a:spcPts val="91"/>
              </a:spcBef>
            </a:pPr>
            <a:r>
              <a:rPr lang="en-US" sz="1270" spc="63" dirty="0">
                <a:solidFill>
                  <a:srgbClr val="221F1F"/>
                </a:solidFill>
                <a:latin typeface="Myriad Pro" panose="020B0503030403020204" pitchFamily="34" charset="0"/>
                <a:cs typeface="Arial"/>
              </a:rPr>
              <a:t>Amref</a:t>
            </a:r>
            <a:r>
              <a:rPr lang="en-US" sz="1270" spc="5" dirty="0">
                <a:solidFill>
                  <a:srgbClr val="221F1F"/>
                </a:solidFill>
                <a:latin typeface="Myriad Pro" panose="020B0503030403020204" pitchFamily="34" charset="0"/>
                <a:cs typeface="Arial"/>
              </a:rPr>
              <a:t> </a:t>
            </a:r>
            <a:r>
              <a:rPr lang="en-US" sz="1270" spc="50" dirty="0">
                <a:solidFill>
                  <a:srgbClr val="221F1F"/>
                </a:solidFill>
                <a:latin typeface="Myriad Pro" panose="020B0503030403020204" pitchFamily="34" charset="0"/>
                <a:cs typeface="Arial"/>
              </a:rPr>
              <a:t>Health</a:t>
            </a:r>
            <a:r>
              <a:rPr lang="en-US" sz="1270" spc="5" dirty="0">
                <a:solidFill>
                  <a:srgbClr val="221F1F"/>
                </a:solidFill>
                <a:latin typeface="Myriad Pro" panose="020B0503030403020204" pitchFamily="34" charset="0"/>
                <a:cs typeface="Arial"/>
              </a:rPr>
              <a:t> </a:t>
            </a:r>
            <a:r>
              <a:rPr lang="en-US" sz="1270" spc="63" dirty="0">
                <a:solidFill>
                  <a:srgbClr val="221F1F"/>
                </a:solidFill>
                <a:latin typeface="Myriad Pro" panose="020B0503030403020204" pitchFamily="34" charset="0"/>
                <a:cs typeface="Arial"/>
              </a:rPr>
              <a:t>Africa in Kenya </a:t>
            </a:r>
            <a:r>
              <a:rPr lang="en-US" sz="1270" spc="5" dirty="0">
                <a:solidFill>
                  <a:srgbClr val="221F1F"/>
                </a:solidFill>
                <a:latin typeface="Myriad Pro" panose="020B0503030403020204" pitchFamily="34" charset="0"/>
                <a:cs typeface="Arial"/>
              </a:rPr>
              <a:t>is a </a:t>
            </a:r>
            <a:r>
              <a:rPr lang="en-US" sz="1270" spc="77" dirty="0">
                <a:solidFill>
                  <a:srgbClr val="221F1F"/>
                </a:solidFill>
                <a:latin typeface="Myriad Pro" panose="020B0503030403020204" pitchFamily="34" charset="0"/>
                <a:cs typeface="Arial"/>
              </a:rPr>
              <a:t>leading</a:t>
            </a:r>
            <a:r>
              <a:rPr lang="en-US" sz="1270" spc="5" dirty="0">
                <a:solidFill>
                  <a:srgbClr val="221F1F"/>
                </a:solidFill>
                <a:latin typeface="Myriad Pro" panose="020B0503030403020204" pitchFamily="34" charset="0"/>
                <a:cs typeface="Arial"/>
              </a:rPr>
              <a:t> </a:t>
            </a:r>
            <a:r>
              <a:rPr lang="en-US" sz="1270" spc="73" dirty="0">
                <a:solidFill>
                  <a:srgbClr val="221F1F"/>
                </a:solidFill>
                <a:latin typeface="Myriad Pro" panose="020B0503030403020204" pitchFamily="34" charset="0"/>
                <a:cs typeface="Arial"/>
              </a:rPr>
              <a:t>health</a:t>
            </a:r>
            <a:r>
              <a:rPr lang="en-US" sz="1270" spc="9" dirty="0">
                <a:solidFill>
                  <a:srgbClr val="221F1F"/>
                </a:solidFill>
                <a:latin typeface="Myriad Pro" panose="020B0503030403020204" pitchFamily="34" charset="0"/>
                <a:cs typeface="Arial"/>
              </a:rPr>
              <a:t> </a:t>
            </a:r>
            <a:r>
              <a:rPr lang="en-US" sz="1270" spc="68" dirty="0">
                <a:solidFill>
                  <a:srgbClr val="221F1F"/>
                </a:solidFill>
                <a:latin typeface="Myriad Pro" panose="020B0503030403020204" pitchFamily="34" charset="0"/>
                <a:cs typeface="Arial"/>
              </a:rPr>
              <a:t>non-</a:t>
            </a:r>
            <a:r>
              <a:rPr lang="en-US" sz="1270" spc="50" dirty="0">
                <a:solidFill>
                  <a:srgbClr val="221F1F"/>
                </a:solidFill>
                <a:latin typeface="Myriad Pro" panose="020B0503030403020204" pitchFamily="34" charset="0"/>
                <a:cs typeface="Arial"/>
              </a:rPr>
              <a:t>profit</a:t>
            </a:r>
            <a:r>
              <a:rPr lang="en-US" sz="1270" spc="9" dirty="0">
                <a:solidFill>
                  <a:srgbClr val="221F1F"/>
                </a:solidFill>
                <a:latin typeface="Myriad Pro" panose="020B0503030403020204" pitchFamily="34" charset="0"/>
                <a:cs typeface="Arial"/>
              </a:rPr>
              <a:t> </a:t>
            </a:r>
            <a:r>
              <a:rPr lang="en-GB" sz="1270" spc="-9" dirty="0">
                <a:solidFill>
                  <a:srgbClr val="221F1F"/>
                </a:solidFill>
                <a:latin typeface="Myriad Pro" panose="020B0503030403020204" pitchFamily="34" charset="0"/>
                <a:cs typeface="Arial"/>
              </a:rPr>
              <a:t>organisation</a:t>
            </a:r>
            <a:r>
              <a:rPr lang="en-US" sz="1270" spc="-9" dirty="0">
                <a:solidFill>
                  <a:srgbClr val="221F1F"/>
                </a:solidFill>
                <a:latin typeface="Myriad Pro" panose="020B0503030403020204" pitchFamily="34" charset="0"/>
                <a:cs typeface="Arial"/>
              </a:rPr>
              <a:t> with a </a:t>
            </a:r>
            <a:r>
              <a:rPr lang="en-US" sz="1270" dirty="0">
                <a:solidFill>
                  <a:srgbClr val="403F41"/>
                </a:solidFill>
                <a:latin typeface="Myriad Pro" panose="020B0503030403020204" pitchFamily="34" charset="0"/>
              </a:rPr>
              <a:t>footprint in all 47 counties. </a:t>
            </a:r>
            <a:endParaRPr lang="en-US" sz="1270" dirty="0">
              <a:latin typeface="Myriad Pro" panose="020B0503030403020204" pitchFamily="34" charset="0"/>
              <a:cs typeface="Arial"/>
            </a:endParaRPr>
          </a:p>
          <a:p>
            <a:pPr marL="11516">
              <a:spcBef>
                <a:spcPts val="5"/>
              </a:spcBef>
            </a:pPr>
            <a:r>
              <a:rPr sz="1270" b="1" spc="-9" dirty="0">
                <a:solidFill>
                  <a:srgbClr val="E2173D"/>
                </a:solidFill>
                <a:latin typeface="Myriad Pro" panose="020B0503030403020204" pitchFamily="34" charset="0"/>
                <a:cs typeface="Arial"/>
              </a:rPr>
              <a:t>VISION</a:t>
            </a:r>
            <a:endParaRPr sz="1270" dirty="0">
              <a:latin typeface="Myriad Pro" panose="020B0503030403020204" pitchFamily="34" charset="0"/>
              <a:cs typeface="Arial"/>
            </a:endParaRPr>
          </a:p>
          <a:p>
            <a:pPr marL="11516" algn="ctr">
              <a:spcBef>
                <a:spcPts val="290"/>
              </a:spcBef>
            </a:pPr>
            <a:r>
              <a:rPr sz="1270" dirty="0">
                <a:solidFill>
                  <a:srgbClr val="221F1F"/>
                </a:solidFill>
                <a:latin typeface="Myriad Pro" panose="020B0503030403020204" pitchFamily="34" charset="0"/>
                <a:cs typeface="Arial"/>
              </a:rPr>
              <a:t>Lasting</a:t>
            </a:r>
            <a:r>
              <a:rPr lang="en-US" sz="1270" spc="435" dirty="0">
                <a:solidFill>
                  <a:srgbClr val="221F1F"/>
                </a:solidFill>
                <a:latin typeface="Myriad Pro" panose="020B0503030403020204" pitchFamily="34" charset="0"/>
                <a:cs typeface="Arial"/>
              </a:rPr>
              <a:t> </a:t>
            </a:r>
            <a:r>
              <a:rPr sz="1270" spc="73" dirty="0">
                <a:solidFill>
                  <a:srgbClr val="221F1F"/>
                </a:solidFill>
                <a:latin typeface="Myriad Pro" panose="020B0503030403020204" pitchFamily="34" charset="0"/>
                <a:cs typeface="Arial"/>
              </a:rPr>
              <a:t>health</a:t>
            </a:r>
            <a:r>
              <a:rPr sz="1270" spc="41" dirty="0">
                <a:solidFill>
                  <a:srgbClr val="221F1F"/>
                </a:solidFill>
                <a:latin typeface="Myriad Pro" panose="020B0503030403020204" pitchFamily="34" charset="0"/>
                <a:cs typeface="Arial"/>
              </a:rPr>
              <a:t> </a:t>
            </a:r>
            <a:r>
              <a:rPr sz="1270" spc="122" dirty="0">
                <a:solidFill>
                  <a:srgbClr val="221F1F"/>
                </a:solidFill>
                <a:latin typeface="Myriad Pro" panose="020B0503030403020204" pitchFamily="34" charset="0"/>
                <a:cs typeface="Arial"/>
              </a:rPr>
              <a:t>change</a:t>
            </a:r>
            <a:r>
              <a:rPr sz="1270" spc="41" dirty="0">
                <a:solidFill>
                  <a:srgbClr val="221F1F"/>
                </a:solidFill>
                <a:latin typeface="Myriad Pro" panose="020B0503030403020204" pitchFamily="34" charset="0"/>
                <a:cs typeface="Arial"/>
              </a:rPr>
              <a:t> </a:t>
            </a:r>
            <a:r>
              <a:rPr sz="1270" dirty="0">
                <a:solidFill>
                  <a:srgbClr val="221F1F"/>
                </a:solidFill>
                <a:latin typeface="Myriad Pro" panose="020B0503030403020204" pitchFamily="34" charset="0"/>
                <a:cs typeface="Arial"/>
              </a:rPr>
              <a:t>in</a:t>
            </a:r>
            <a:r>
              <a:rPr sz="1270" spc="41" dirty="0">
                <a:solidFill>
                  <a:srgbClr val="221F1F"/>
                </a:solidFill>
                <a:latin typeface="Myriad Pro" panose="020B0503030403020204" pitchFamily="34" charset="0"/>
                <a:cs typeface="Arial"/>
              </a:rPr>
              <a:t> </a:t>
            </a:r>
            <a:r>
              <a:rPr sz="1270" spc="54" dirty="0">
                <a:solidFill>
                  <a:srgbClr val="221F1F"/>
                </a:solidFill>
                <a:latin typeface="Myriad Pro" panose="020B0503030403020204" pitchFamily="34" charset="0"/>
                <a:cs typeface="Arial"/>
              </a:rPr>
              <a:t>Africa</a:t>
            </a:r>
            <a:endParaRPr sz="1270" dirty="0">
              <a:latin typeface="Myriad Pro" panose="020B0503030403020204" pitchFamily="34" charset="0"/>
              <a:cs typeface="Arial"/>
            </a:endParaRPr>
          </a:p>
          <a:p>
            <a:pPr>
              <a:spcBef>
                <a:spcPts val="18"/>
              </a:spcBef>
            </a:pPr>
            <a:endParaRPr sz="1814" dirty="0">
              <a:latin typeface="Myriad Pro" panose="020B0503030403020204" pitchFamily="34" charset="0"/>
              <a:cs typeface="Arial"/>
            </a:endParaRPr>
          </a:p>
          <a:p>
            <a:pPr marL="11516"/>
            <a:r>
              <a:rPr sz="1270" b="1" spc="-9" dirty="0">
                <a:solidFill>
                  <a:srgbClr val="E2173D"/>
                </a:solidFill>
                <a:latin typeface="Myriad Pro" panose="020B0503030403020204" pitchFamily="34" charset="0"/>
                <a:cs typeface="Arial"/>
              </a:rPr>
              <a:t>MISSION</a:t>
            </a:r>
            <a:endParaRPr sz="1270" dirty="0">
              <a:latin typeface="Myriad Pro" panose="020B0503030403020204" pitchFamily="34" charset="0"/>
              <a:cs typeface="Arial"/>
            </a:endParaRPr>
          </a:p>
          <a:p>
            <a:pPr marL="11516" marR="52399" algn="ctr">
              <a:lnSpc>
                <a:spcPct val="119100"/>
              </a:lnSpc>
            </a:pPr>
            <a:r>
              <a:rPr sz="1270" dirty="0">
                <a:solidFill>
                  <a:srgbClr val="221F1F"/>
                </a:solidFill>
                <a:latin typeface="Myriad Pro" panose="020B0503030403020204" pitchFamily="34" charset="0"/>
                <a:cs typeface="Arial"/>
              </a:rPr>
              <a:t>Transform</a:t>
            </a:r>
            <a:r>
              <a:rPr sz="1270" spc="14" dirty="0">
                <a:solidFill>
                  <a:srgbClr val="221F1F"/>
                </a:solidFill>
                <a:latin typeface="Myriad Pro" panose="020B0503030403020204" pitchFamily="34" charset="0"/>
                <a:cs typeface="Arial"/>
              </a:rPr>
              <a:t> </a:t>
            </a:r>
            <a:r>
              <a:rPr sz="1270" spc="82" dirty="0">
                <a:solidFill>
                  <a:srgbClr val="221F1F"/>
                </a:solidFill>
                <a:latin typeface="Myriad Pro" panose="020B0503030403020204" pitchFamily="34" charset="0"/>
                <a:cs typeface="Arial"/>
              </a:rPr>
              <a:t>the</a:t>
            </a:r>
            <a:r>
              <a:rPr sz="1270" spc="18" dirty="0">
                <a:solidFill>
                  <a:srgbClr val="221F1F"/>
                </a:solidFill>
                <a:latin typeface="Myriad Pro" panose="020B0503030403020204" pitchFamily="34" charset="0"/>
                <a:cs typeface="Arial"/>
              </a:rPr>
              <a:t> </a:t>
            </a:r>
            <a:r>
              <a:rPr sz="1270" spc="73" dirty="0">
                <a:solidFill>
                  <a:srgbClr val="221F1F"/>
                </a:solidFill>
                <a:latin typeface="Myriad Pro" panose="020B0503030403020204" pitchFamily="34" charset="0"/>
                <a:cs typeface="Arial"/>
              </a:rPr>
              <a:t>health</a:t>
            </a:r>
            <a:r>
              <a:rPr sz="1270" spc="14" dirty="0">
                <a:solidFill>
                  <a:srgbClr val="221F1F"/>
                </a:solidFill>
                <a:latin typeface="Myriad Pro" panose="020B0503030403020204" pitchFamily="34" charset="0"/>
                <a:cs typeface="Arial"/>
              </a:rPr>
              <a:t> </a:t>
            </a:r>
            <a:r>
              <a:rPr sz="1270" spc="82" dirty="0">
                <a:solidFill>
                  <a:srgbClr val="221F1F"/>
                </a:solidFill>
                <a:latin typeface="Myriad Pro" panose="020B0503030403020204" pitchFamily="34" charset="0"/>
                <a:cs typeface="Arial"/>
              </a:rPr>
              <a:t>of</a:t>
            </a:r>
            <a:r>
              <a:rPr sz="1270" spc="18" dirty="0">
                <a:solidFill>
                  <a:srgbClr val="221F1F"/>
                </a:solidFill>
                <a:latin typeface="Myriad Pro" panose="020B0503030403020204" pitchFamily="34" charset="0"/>
                <a:cs typeface="Arial"/>
              </a:rPr>
              <a:t> </a:t>
            </a:r>
            <a:r>
              <a:rPr sz="1270" spc="54" dirty="0">
                <a:solidFill>
                  <a:srgbClr val="221F1F"/>
                </a:solidFill>
                <a:latin typeface="Myriad Pro" panose="020B0503030403020204" pitchFamily="34" charset="0"/>
                <a:cs typeface="Arial"/>
              </a:rPr>
              <a:t>communities</a:t>
            </a:r>
            <a:r>
              <a:rPr sz="1270" spc="385" dirty="0">
                <a:solidFill>
                  <a:srgbClr val="221F1F"/>
                </a:solidFill>
                <a:latin typeface="Myriad Pro" panose="020B0503030403020204" pitchFamily="34" charset="0"/>
                <a:cs typeface="Arial"/>
              </a:rPr>
              <a:t> </a:t>
            </a:r>
            <a:r>
              <a:rPr sz="1270" spc="54" dirty="0">
                <a:solidFill>
                  <a:srgbClr val="221F1F"/>
                </a:solidFill>
                <a:latin typeface="Myriad Pro" panose="020B0503030403020204" pitchFamily="34" charset="0"/>
                <a:cs typeface="Arial"/>
              </a:rPr>
              <a:t>through </a:t>
            </a:r>
            <a:r>
              <a:rPr sz="1270" dirty="0">
                <a:solidFill>
                  <a:srgbClr val="221F1F"/>
                </a:solidFill>
                <a:latin typeface="Myriad Pro" panose="020B0503030403020204" pitchFamily="34" charset="0"/>
                <a:cs typeface="Arial"/>
              </a:rPr>
              <a:t>Primary</a:t>
            </a:r>
            <a:r>
              <a:rPr sz="1270" spc="18" dirty="0">
                <a:solidFill>
                  <a:srgbClr val="221F1F"/>
                </a:solidFill>
                <a:latin typeface="Myriad Pro" panose="020B0503030403020204" pitchFamily="34" charset="0"/>
                <a:cs typeface="Arial"/>
              </a:rPr>
              <a:t> </a:t>
            </a:r>
            <a:r>
              <a:rPr sz="1270" spc="50" dirty="0">
                <a:solidFill>
                  <a:srgbClr val="221F1F"/>
                </a:solidFill>
                <a:latin typeface="Myriad Pro" panose="020B0503030403020204" pitchFamily="34" charset="0"/>
                <a:cs typeface="Arial"/>
              </a:rPr>
              <a:t>Health</a:t>
            </a:r>
            <a:r>
              <a:rPr sz="1270" spc="18" dirty="0">
                <a:solidFill>
                  <a:srgbClr val="221F1F"/>
                </a:solidFill>
                <a:latin typeface="Myriad Pro" panose="020B0503030403020204" pitchFamily="34" charset="0"/>
                <a:cs typeface="Arial"/>
              </a:rPr>
              <a:t> </a:t>
            </a:r>
            <a:r>
              <a:rPr sz="1270" spc="82" dirty="0">
                <a:solidFill>
                  <a:srgbClr val="221F1F"/>
                </a:solidFill>
                <a:latin typeface="Myriad Pro" panose="020B0503030403020204" pitchFamily="34" charset="0"/>
                <a:cs typeface="Arial"/>
              </a:rPr>
              <a:t>Care</a:t>
            </a:r>
            <a:r>
              <a:rPr sz="1270" spc="18" dirty="0">
                <a:solidFill>
                  <a:srgbClr val="221F1F"/>
                </a:solidFill>
                <a:latin typeface="Myriad Pro" panose="020B0503030403020204" pitchFamily="34" charset="0"/>
                <a:cs typeface="Arial"/>
              </a:rPr>
              <a:t> </a:t>
            </a:r>
            <a:r>
              <a:rPr sz="1270" spc="54" dirty="0">
                <a:solidFill>
                  <a:srgbClr val="221F1F"/>
                </a:solidFill>
                <a:latin typeface="Myriad Pro" panose="020B0503030403020204" pitchFamily="34" charset="0"/>
                <a:cs typeface="Arial"/>
              </a:rPr>
              <a:t>with</a:t>
            </a:r>
            <a:r>
              <a:rPr sz="1270" spc="18" dirty="0">
                <a:solidFill>
                  <a:srgbClr val="221F1F"/>
                </a:solidFill>
                <a:latin typeface="Myriad Pro" panose="020B0503030403020204" pitchFamily="34" charset="0"/>
                <a:cs typeface="Arial"/>
              </a:rPr>
              <a:t> </a:t>
            </a:r>
            <a:r>
              <a:rPr sz="1270" spc="154" dirty="0">
                <a:solidFill>
                  <a:srgbClr val="221F1F"/>
                </a:solidFill>
                <a:latin typeface="Myriad Pro" panose="020B0503030403020204" pitchFamily="34" charset="0"/>
                <a:cs typeface="Arial"/>
              </a:rPr>
              <a:t>a</a:t>
            </a:r>
            <a:r>
              <a:rPr sz="1270" spc="18" dirty="0">
                <a:solidFill>
                  <a:srgbClr val="221F1F"/>
                </a:solidFill>
                <a:latin typeface="Myriad Pro" panose="020B0503030403020204" pitchFamily="34" charset="0"/>
                <a:cs typeface="Arial"/>
              </a:rPr>
              <a:t> </a:t>
            </a:r>
            <a:r>
              <a:rPr sz="1270" spc="54" dirty="0">
                <a:solidFill>
                  <a:srgbClr val="221F1F"/>
                </a:solidFill>
                <a:latin typeface="Myriad Pro" panose="020B0503030403020204" pitchFamily="34" charset="0"/>
                <a:cs typeface="Arial"/>
              </a:rPr>
              <a:t>focus</a:t>
            </a:r>
            <a:r>
              <a:rPr sz="1270" spc="23" dirty="0">
                <a:solidFill>
                  <a:srgbClr val="221F1F"/>
                </a:solidFill>
                <a:latin typeface="Myriad Pro" panose="020B0503030403020204" pitchFamily="34" charset="0"/>
                <a:cs typeface="Arial"/>
              </a:rPr>
              <a:t> </a:t>
            </a:r>
            <a:r>
              <a:rPr sz="1270" spc="91" dirty="0">
                <a:solidFill>
                  <a:srgbClr val="221F1F"/>
                </a:solidFill>
                <a:latin typeface="Myriad Pro" panose="020B0503030403020204" pitchFamily="34" charset="0"/>
                <a:cs typeface="Arial"/>
              </a:rPr>
              <a:t>on</a:t>
            </a:r>
            <a:r>
              <a:rPr sz="1270" spc="18" dirty="0">
                <a:solidFill>
                  <a:srgbClr val="221F1F"/>
                </a:solidFill>
                <a:latin typeface="Myriad Pro" panose="020B0503030403020204" pitchFamily="34" charset="0"/>
                <a:cs typeface="Arial"/>
              </a:rPr>
              <a:t> </a:t>
            </a:r>
            <a:r>
              <a:rPr sz="1270" spc="100" dirty="0">
                <a:solidFill>
                  <a:srgbClr val="221F1F"/>
                </a:solidFill>
                <a:latin typeface="Myriad Pro" panose="020B0503030403020204" pitchFamily="34" charset="0"/>
                <a:cs typeface="Arial"/>
              </a:rPr>
              <a:t>women </a:t>
            </a:r>
            <a:r>
              <a:rPr sz="1270" spc="122" dirty="0">
                <a:solidFill>
                  <a:srgbClr val="221F1F"/>
                </a:solidFill>
                <a:latin typeface="Myriad Pro" panose="020B0503030403020204" pitchFamily="34" charset="0"/>
                <a:cs typeface="Arial"/>
              </a:rPr>
              <a:t>and</a:t>
            </a:r>
            <a:r>
              <a:rPr sz="1270" spc="-5" dirty="0">
                <a:solidFill>
                  <a:srgbClr val="221F1F"/>
                </a:solidFill>
                <a:latin typeface="Myriad Pro" panose="020B0503030403020204" pitchFamily="34" charset="0"/>
                <a:cs typeface="Arial"/>
              </a:rPr>
              <a:t> </a:t>
            </a:r>
            <a:r>
              <a:rPr sz="1270" spc="86" dirty="0">
                <a:solidFill>
                  <a:srgbClr val="221F1F"/>
                </a:solidFill>
                <a:latin typeface="Myriad Pro" panose="020B0503030403020204" pitchFamily="34" charset="0"/>
                <a:cs typeface="Arial"/>
              </a:rPr>
              <a:t>young</a:t>
            </a:r>
            <a:r>
              <a:rPr sz="1270" dirty="0">
                <a:solidFill>
                  <a:srgbClr val="221F1F"/>
                </a:solidFill>
                <a:latin typeface="Myriad Pro" panose="020B0503030403020204" pitchFamily="34" charset="0"/>
                <a:cs typeface="Arial"/>
              </a:rPr>
              <a:t> </a:t>
            </a:r>
            <a:r>
              <a:rPr sz="1270" spc="73" dirty="0">
                <a:solidFill>
                  <a:srgbClr val="221F1F"/>
                </a:solidFill>
                <a:latin typeface="Myriad Pro" panose="020B0503030403020204" pitchFamily="34" charset="0"/>
                <a:cs typeface="Arial"/>
              </a:rPr>
              <a:t>people.</a:t>
            </a:r>
            <a:endParaRPr sz="1270" dirty="0">
              <a:latin typeface="Myriad Pro" panose="020B0503030403020204" pitchFamily="34" charset="0"/>
              <a:cs typeface="Arial"/>
            </a:endParaRPr>
          </a:p>
          <a:p>
            <a:pPr>
              <a:spcBef>
                <a:spcPts val="18"/>
              </a:spcBef>
            </a:pPr>
            <a:endParaRPr sz="1814" dirty="0">
              <a:latin typeface="Myriad Pro" panose="020B0503030403020204" pitchFamily="34" charset="0"/>
              <a:cs typeface="Arial"/>
            </a:endParaRPr>
          </a:p>
          <a:p>
            <a:pPr marL="11516"/>
            <a:r>
              <a:rPr sz="1270" b="1" spc="-50" dirty="0">
                <a:solidFill>
                  <a:srgbClr val="E2173D"/>
                </a:solidFill>
                <a:latin typeface="Myriad Pro" panose="020B0503030403020204" pitchFamily="34" charset="0"/>
                <a:cs typeface="Arial"/>
              </a:rPr>
              <a:t>CORE</a:t>
            </a:r>
            <a:r>
              <a:rPr sz="1270" b="1" spc="-23" dirty="0">
                <a:solidFill>
                  <a:srgbClr val="E2173D"/>
                </a:solidFill>
                <a:latin typeface="Myriad Pro" panose="020B0503030403020204" pitchFamily="34" charset="0"/>
                <a:cs typeface="Arial"/>
              </a:rPr>
              <a:t> </a:t>
            </a:r>
            <a:r>
              <a:rPr sz="1270" b="1" spc="-9" dirty="0">
                <a:solidFill>
                  <a:srgbClr val="E2173D"/>
                </a:solidFill>
                <a:latin typeface="Myriad Pro" panose="020B0503030403020204" pitchFamily="34" charset="0"/>
                <a:cs typeface="Arial"/>
              </a:rPr>
              <a:t>VALUES</a:t>
            </a:r>
            <a:endParaRPr sz="1270" dirty="0">
              <a:latin typeface="Myriad Pro" panose="020B0503030403020204" pitchFamily="34" charset="0"/>
              <a:cs typeface="Arial"/>
            </a:endParaRPr>
          </a:p>
          <a:p>
            <a:pPr marL="11516" marR="4607" algn="ctr">
              <a:lnSpc>
                <a:spcPct val="119100"/>
              </a:lnSpc>
            </a:pPr>
            <a:r>
              <a:rPr lang="en-US" sz="1270" spc="73" dirty="0">
                <a:solidFill>
                  <a:srgbClr val="221F1F"/>
                </a:solidFill>
                <a:latin typeface="Myriad Pro" panose="020B0503030403020204" pitchFamily="34" charset="0"/>
                <a:cs typeface="Arial"/>
              </a:rPr>
              <a:t>G</a:t>
            </a:r>
            <a:r>
              <a:rPr sz="1270" spc="73" dirty="0">
                <a:solidFill>
                  <a:srgbClr val="221F1F"/>
                </a:solidFill>
                <a:latin typeface="Myriad Pro" panose="020B0503030403020204" pitchFamily="34" charset="0"/>
                <a:cs typeface="Arial"/>
              </a:rPr>
              <a:t>uiding</a:t>
            </a:r>
            <a:r>
              <a:rPr sz="1270" spc="95" dirty="0">
                <a:solidFill>
                  <a:srgbClr val="221F1F"/>
                </a:solidFill>
                <a:latin typeface="Myriad Pro" panose="020B0503030403020204" pitchFamily="34" charset="0"/>
                <a:cs typeface="Arial"/>
              </a:rPr>
              <a:t> </a:t>
            </a:r>
            <a:r>
              <a:rPr sz="1270" dirty="0">
                <a:solidFill>
                  <a:srgbClr val="221F1F"/>
                </a:solidFill>
                <a:latin typeface="Myriad Pro" panose="020B0503030403020204" pitchFamily="34" charset="0"/>
                <a:cs typeface="Arial"/>
              </a:rPr>
              <a:t>principles</a:t>
            </a:r>
            <a:r>
              <a:rPr sz="1270" spc="95" dirty="0">
                <a:solidFill>
                  <a:srgbClr val="221F1F"/>
                </a:solidFill>
                <a:latin typeface="Myriad Pro" panose="020B0503030403020204" pitchFamily="34" charset="0"/>
                <a:cs typeface="Arial"/>
              </a:rPr>
              <a:t> </a:t>
            </a:r>
            <a:r>
              <a:rPr lang="en-US" sz="1270" spc="95" dirty="0">
                <a:solidFill>
                  <a:srgbClr val="221F1F"/>
                </a:solidFill>
                <a:latin typeface="Myriad Pro" panose="020B0503030403020204" pitchFamily="34" charset="0"/>
                <a:cs typeface="Arial"/>
              </a:rPr>
              <a:t>that </a:t>
            </a:r>
            <a:r>
              <a:rPr sz="1270" spc="-9" dirty="0">
                <a:solidFill>
                  <a:srgbClr val="221F1F"/>
                </a:solidFill>
                <a:latin typeface="Myriad Pro" panose="020B0503030403020204" pitchFamily="34" charset="0"/>
                <a:cs typeface="Arial"/>
              </a:rPr>
              <a:t>inform </a:t>
            </a:r>
            <a:r>
              <a:rPr lang="en-US" sz="1270" spc="82" dirty="0">
                <a:solidFill>
                  <a:srgbClr val="221F1F"/>
                </a:solidFill>
                <a:latin typeface="Myriad Pro" panose="020B0503030403020204" pitchFamily="34" charset="0"/>
                <a:cs typeface="Arial"/>
              </a:rPr>
              <a:t>our </a:t>
            </a:r>
            <a:r>
              <a:rPr sz="1270" spc="103" dirty="0">
                <a:solidFill>
                  <a:srgbClr val="221F1F"/>
                </a:solidFill>
                <a:latin typeface="Myriad Pro" panose="020B0503030403020204" pitchFamily="34" charset="0"/>
                <a:cs typeface="Arial"/>
              </a:rPr>
              <a:t>conduct,</a:t>
            </a:r>
            <a:r>
              <a:rPr sz="1270" spc="63" dirty="0">
                <a:solidFill>
                  <a:srgbClr val="221F1F"/>
                </a:solidFill>
                <a:latin typeface="Myriad Pro" panose="020B0503030403020204" pitchFamily="34" charset="0"/>
                <a:cs typeface="Arial"/>
              </a:rPr>
              <a:t> </a:t>
            </a:r>
            <a:r>
              <a:rPr sz="1270" dirty="0">
                <a:solidFill>
                  <a:srgbClr val="221F1F"/>
                </a:solidFill>
                <a:latin typeface="Myriad Pro" panose="020B0503030403020204" pitchFamily="34" charset="0"/>
                <a:cs typeface="Arial"/>
              </a:rPr>
              <a:t>activities</a:t>
            </a:r>
            <a:r>
              <a:rPr sz="1270" spc="63" dirty="0">
                <a:solidFill>
                  <a:srgbClr val="221F1F"/>
                </a:solidFill>
                <a:latin typeface="Myriad Pro" panose="020B0503030403020204" pitchFamily="34" charset="0"/>
                <a:cs typeface="Arial"/>
              </a:rPr>
              <a:t> </a:t>
            </a:r>
            <a:r>
              <a:rPr sz="1270" spc="122" dirty="0">
                <a:solidFill>
                  <a:srgbClr val="221F1F"/>
                </a:solidFill>
                <a:latin typeface="Myriad Pro" panose="020B0503030403020204" pitchFamily="34" charset="0"/>
                <a:cs typeface="Arial"/>
              </a:rPr>
              <a:t>and</a:t>
            </a:r>
            <a:r>
              <a:rPr sz="1270" spc="63" dirty="0">
                <a:solidFill>
                  <a:srgbClr val="221F1F"/>
                </a:solidFill>
                <a:latin typeface="Myriad Pro" panose="020B0503030403020204" pitchFamily="34" charset="0"/>
                <a:cs typeface="Arial"/>
              </a:rPr>
              <a:t> </a:t>
            </a:r>
            <a:r>
              <a:rPr sz="1270" spc="45" dirty="0">
                <a:solidFill>
                  <a:srgbClr val="221F1F"/>
                </a:solidFill>
                <a:latin typeface="Myriad Pro" panose="020B0503030403020204" pitchFamily="34" charset="0"/>
                <a:cs typeface="Arial"/>
              </a:rPr>
              <a:t>goals</a:t>
            </a:r>
            <a:endParaRPr sz="1270" dirty="0">
              <a:latin typeface="Arial"/>
              <a:cs typeface="Arial"/>
            </a:endParaRPr>
          </a:p>
        </p:txBody>
      </p:sp>
      <p:sp>
        <p:nvSpPr>
          <p:cNvPr id="43" name="object 43"/>
          <p:cNvSpPr txBox="1">
            <a:spLocks noGrp="1"/>
          </p:cNvSpPr>
          <p:nvPr>
            <p:ph type="title"/>
          </p:nvPr>
        </p:nvSpPr>
        <p:spPr>
          <a:xfrm>
            <a:off x="1870970" y="585812"/>
            <a:ext cx="2898095" cy="504071"/>
          </a:xfrm>
          <a:prstGeom prst="rect">
            <a:avLst/>
          </a:prstGeom>
        </p:spPr>
        <p:txBody>
          <a:bodyPr vert="horz" wrap="square" lIns="0" tIns="11516" rIns="0" bIns="0" rtlCol="0" anchor="ctr">
            <a:spAutoFit/>
          </a:bodyPr>
          <a:lstStyle/>
          <a:p>
            <a:pPr marL="11516">
              <a:lnSpc>
                <a:spcPct val="100000"/>
              </a:lnSpc>
              <a:spcBef>
                <a:spcPts val="91"/>
              </a:spcBef>
            </a:pPr>
            <a:r>
              <a:rPr lang="en-US" sz="3200" b="1" dirty="0">
                <a:solidFill>
                  <a:srgbClr val="FF0000"/>
                </a:solidFill>
                <a:latin typeface="Arial" panose="020B0604020202020204" pitchFamily="34" charset="0"/>
                <a:cs typeface="Arial" panose="020B0604020202020204" pitchFamily="34" charset="0"/>
              </a:rPr>
              <a:t>WHO WE ARE</a:t>
            </a:r>
            <a:endParaRPr sz="3200" b="1" dirty="0">
              <a:solidFill>
                <a:srgbClr val="FF0000"/>
              </a:solidFill>
              <a:latin typeface="Arial" panose="020B0604020202020204" pitchFamily="34" charset="0"/>
              <a:cs typeface="Arial" panose="020B0604020202020204" pitchFamily="34" charset="0"/>
            </a:endParaRPr>
          </a:p>
        </p:txBody>
      </p:sp>
      <p:grpSp>
        <p:nvGrpSpPr>
          <p:cNvPr id="44" name="object 44"/>
          <p:cNvGrpSpPr/>
          <p:nvPr/>
        </p:nvGrpSpPr>
        <p:grpSpPr>
          <a:xfrm>
            <a:off x="1634500" y="4588152"/>
            <a:ext cx="6062794" cy="1666359"/>
            <a:chOff x="426656" y="5037304"/>
            <a:chExt cx="6685915" cy="1837624"/>
          </a:xfrm>
        </p:grpSpPr>
        <p:pic>
          <p:nvPicPr>
            <p:cNvPr id="45" name="object 45"/>
            <p:cNvPicPr/>
            <p:nvPr/>
          </p:nvPicPr>
          <p:blipFill>
            <a:blip r:embed="rId7" cstate="print"/>
            <a:stretch>
              <a:fillRect/>
            </a:stretch>
          </p:blipFill>
          <p:spPr>
            <a:xfrm>
              <a:off x="850900" y="5037304"/>
              <a:ext cx="4267200" cy="1688638"/>
            </a:xfrm>
            <a:prstGeom prst="rect">
              <a:avLst/>
            </a:prstGeom>
          </p:spPr>
        </p:pic>
        <p:sp>
          <p:nvSpPr>
            <p:cNvPr id="46" name="object 46"/>
            <p:cNvSpPr/>
            <p:nvPr/>
          </p:nvSpPr>
          <p:spPr>
            <a:xfrm>
              <a:off x="426656" y="6821588"/>
              <a:ext cx="6685915" cy="53340"/>
            </a:xfrm>
            <a:custGeom>
              <a:avLst/>
              <a:gdLst/>
              <a:ahLst/>
              <a:cxnLst/>
              <a:rect l="l" t="t" r="r" b="b"/>
              <a:pathLst>
                <a:path w="6685915" h="53340">
                  <a:moveTo>
                    <a:pt x="0" y="52768"/>
                  </a:moveTo>
                  <a:lnTo>
                    <a:pt x="6685635" y="52768"/>
                  </a:lnTo>
                  <a:lnTo>
                    <a:pt x="6685635" y="0"/>
                  </a:lnTo>
                  <a:lnTo>
                    <a:pt x="0" y="0"/>
                  </a:lnTo>
                  <a:lnTo>
                    <a:pt x="0" y="52768"/>
                  </a:lnTo>
                  <a:close/>
                </a:path>
              </a:pathLst>
            </a:custGeom>
            <a:solidFill>
              <a:srgbClr val="DD0331"/>
            </a:solidFill>
          </p:spPr>
          <p:txBody>
            <a:bodyPr wrap="square" lIns="0" tIns="0" rIns="0" bIns="0" rtlCol="0"/>
            <a:lstStyle/>
            <a:p>
              <a:endParaRPr sz="1632"/>
            </a:p>
          </p:txBody>
        </p:sp>
      </p:grpSp>
      <p:sp>
        <p:nvSpPr>
          <p:cNvPr id="47" name="object 47"/>
          <p:cNvSpPr txBox="1"/>
          <p:nvPr/>
        </p:nvSpPr>
        <p:spPr>
          <a:xfrm>
            <a:off x="7879890" y="6022012"/>
            <a:ext cx="2492719" cy="284854"/>
          </a:xfrm>
          <a:prstGeom prst="rect">
            <a:avLst/>
          </a:prstGeom>
        </p:spPr>
        <p:txBody>
          <a:bodyPr vert="horz" wrap="square" lIns="0" tIns="12668" rIns="0" bIns="0" rtlCol="0">
            <a:spAutoFit/>
          </a:bodyPr>
          <a:lstStyle/>
          <a:p>
            <a:pPr marL="11516">
              <a:spcBef>
                <a:spcPts val="100"/>
              </a:spcBef>
            </a:pPr>
            <a:r>
              <a:rPr sz="1768" b="1" spc="-9" dirty="0">
                <a:solidFill>
                  <a:srgbClr val="F1F1F1"/>
                </a:solidFill>
                <a:latin typeface="Arial"/>
                <a:cs typeface="Arial"/>
                <a:hlinkClick r:id="rId8"/>
              </a:rPr>
              <a:t>www.amref.org/</a:t>
            </a:r>
            <a:r>
              <a:rPr lang="en-US" sz="1768" b="1" spc="-9" dirty="0">
                <a:solidFill>
                  <a:srgbClr val="F1F1F1"/>
                </a:solidFill>
                <a:latin typeface="Arial"/>
                <a:cs typeface="Arial"/>
                <a:hlinkClick r:id="rId8"/>
              </a:rPr>
              <a:t>k</a:t>
            </a:r>
            <a:r>
              <a:rPr sz="1768" b="1" spc="-9" dirty="0">
                <a:solidFill>
                  <a:srgbClr val="F1F1F1"/>
                </a:solidFill>
                <a:latin typeface="Arial"/>
                <a:cs typeface="Arial"/>
                <a:hlinkClick r:id="rId8"/>
              </a:rPr>
              <a:t>enya</a:t>
            </a:r>
            <a:endParaRPr sz="1768" dirty="0">
              <a:latin typeface="Arial"/>
              <a:cs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txBox="1">
            <a:spLocks noGrp="1"/>
          </p:cNvSpPr>
          <p:nvPr>
            <p:ph type="title"/>
          </p:nvPr>
        </p:nvSpPr>
        <p:spPr bwMode="auto">
          <a:xfrm>
            <a:off x="109093" y="152401"/>
            <a:ext cx="9875838" cy="638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US" altLang="en-US" sz="3200" b="1" dirty="0">
                <a:solidFill>
                  <a:srgbClr val="FF0000"/>
                </a:solidFill>
                <a:latin typeface="Arial" panose="020B0604020202020204" pitchFamily="34" charset="0"/>
                <a:cs typeface="Arial" panose="020B0604020202020204" pitchFamily="34" charset="0"/>
              </a:rPr>
              <a:t>Background of GF Malaria SRs Selection</a:t>
            </a:r>
          </a:p>
        </p:txBody>
      </p:sp>
      <p:sp>
        <p:nvSpPr>
          <p:cNvPr id="35843" name="Content Placeholder 2"/>
          <p:cNvSpPr txBox="1">
            <a:spLocks noGrp="1"/>
          </p:cNvSpPr>
          <p:nvPr>
            <p:ph idx="1"/>
          </p:nvPr>
        </p:nvSpPr>
        <p:spPr bwMode="auto">
          <a:xfrm>
            <a:off x="974725" y="914400"/>
            <a:ext cx="10333038" cy="541324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pPr algn="just">
              <a:spcBef>
                <a:spcPct val="50000"/>
              </a:spcBef>
              <a:buSzPct val="100000"/>
            </a:pPr>
            <a:r>
              <a:rPr lang="en-US" altLang="en-US" sz="2600" dirty="0">
                <a:latin typeface="Aparajita" panose="020B0604020202020204"/>
              </a:rPr>
              <a:t>Amref is the non-state Principal Recipient for the Global Fund Malaria Grant for 2024 - 2027</a:t>
            </a:r>
          </a:p>
          <a:p>
            <a:pPr lvl="1" algn="just">
              <a:spcBef>
                <a:spcPct val="50000"/>
              </a:spcBef>
              <a:buSzPct val="100000"/>
            </a:pPr>
            <a:r>
              <a:rPr lang="en-US" altLang="en-US" sz="2600" b="1" dirty="0">
                <a:solidFill>
                  <a:srgbClr val="0000FF"/>
                </a:solidFill>
                <a:latin typeface="Aparajita" panose="020B0604020202020204"/>
              </a:rPr>
              <a:t>Project implementation period: </a:t>
            </a:r>
            <a:r>
              <a:rPr lang="en-US" altLang="en-US" sz="2600" dirty="0">
                <a:solidFill>
                  <a:srgbClr val="000000"/>
                </a:solidFill>
                <a:latin typeface="Aparajita" panose="020B0604020202020204"/>
              </a:rPr>
              <a:t>1</a:t>
            </a:r>
            <a:r>
              <a:rPr lang="en-US" altLang="en-US" sz="2600" baseline="30000" dirty="0">
                <a:solidFill>
                  <a:srgbClr val="000000"/>
                </a:solidFill>
                <a:latin typeface="Aparajita" panose="020B0604020202020204"/>
              </a:rPr>
              <a:t>st</a:t>
            </a:r>
            <a:r>
              <a:rPr lang="en-US" altLang="en-US" sz="2600" dirty="0">
                <a:solidFill>
                  <a:srgbClr val="000000"/>
                </a:solidFill>
                <a:latin typeface="Aparajita" panose="020B0604020202020204"/>
              </a:rPr>
              <a:t> July 2024 to 30</a:t>
            </a:r>
            <a:r>
              <a:rPr lang="en-US" altLang="en-US" sz="2600" baseline="30000" dirty="0">
                <a:solidFill>
                  <a:srgbClr val="000000"/>
                </a:solidFill>
                <a:latin typeface="Aparajita" panose="020B0604020202020204"/>
              </a:rPr>
              <a:t>th</a:t>
            </a:r>
            <a:r>
              <a:rPr lang="en-US" altLang="en-US" sz="2600" dirty="0">
                <a:solidFill>
                  <a:srgbClr val="000000"/>
                </a:solidFill>
                <a:latin typeface="Aparajita" panose="020B0604020202020204"/>
              </a:rPr>
              <a:t> June 2027</a:t>
            </a:r>
            <a:endParaRPr lang="en-US" altLang="en-US" sz="2600" b="1" dirty="0">
              <a:solidFill>
                <a:srgbClr val="0000FF"/>
              </a:solidFill>
              <a:latin typeface="Aparajita" panose="020B0604020202020204"/>
            </a:endParaRPr>
          </a:p>
          <a:p>
            <a:pPr lvl="1" algn="just">
              <a:spcBef>
                <a:spcPct val="50000"/>
              </a:spcBef>
              <a:buSzPct val="100000"/>
            </a:pPr>
            <a:r>
              <a:rPr lang="en-US" altLang="en-US" sz="2600" b="1" dirty="0">
                <a:solidFill>
                  <a:srgbClr val="0000FF"/>
                </a:solidFill>
                <a:latin typeface="Aparajita" panose="020B0604020202020204"/>
              </a:rPr>
              <a:t>Coverage: </a:t>
            </a:r>
            <a:r>
              <a:rPr lang="en-US" altLang="en-US" sz="2600" b="1" dirty="0">
                <a:solidFill>
                  <a:srgbClr val="000000"/>
                </a:solidFill>
                <a:latin typeface="Aparajita" panose="020B0604020202020204"/>
              </a:rPr>
              <a:t>12</a:t>
            </a:r>
            <a:r>
              <a:rPr lang="en-US" altLang="en-US" sz="2600" dirty="0">
                <a:solidFill>
                  <a:srgbClr val="000000"/>
                </a:solidFill>
                <a:latin typeface="Aparajita" panose="020B0604020202020204"/>
              </a:rPr>
              <a:t> Counties</a:t>
            </a:r>
          </a:p>
          <a:p>
            <a:pPr algn="just">
              <a:spcBef>
                <a:spcPct val="50000"/>
              </a:spcBef>
              <a:buSzPct val="100000"/>
            </a:pPr>
            <a:r>
              <a:rPr lang="en-US" altLang="en-US" sz="2600" dirty="0">
                <a:latin typeface="Aparajita" panose="020B0604020202020204"/>
              </a:rPr>
              <a:t>The PR is expected to identify Sub Recipients to support implementation of the 2024 – 2027 grant through a competitive process with the assistance of an independent Technical Review Committee</a:t>
            </a:r>
          </a:p>
          <a:p>
            <a:pPr algn="just">
              <a:spcBef>
                <a:spcPct val="50000"/>
              </a:spcBef>
              <a:buSzPct val="100000"/>
            </a:pPr>
            <a:r>
              <a:rPr lang="en-US" altLang="en-US" sz="2600" dirty="0">
                <a:latin typeface="Aparajita" panose="020B0604020202020204"/>
              </a:rPr>
              <a:t>The selection process is guided by the Kenya Coordinating Mechanism</a:t>
            </a:r>
          </a:p>
          <a:p>
            <a:pPr algn="just">
              <a:spcBef>
                <a:spcPct val="50000"/>
              </a:spcBef>
              <a:buSzPct val="100000"/>
            </a:pPr>
            <a:r>
              <a:rPr lang="en-US" altLang="en-US" sz="2600" dirty="0">
                <a:latin typeface="Aparajita" panose="020B0604020202020204"/>
              </a:rPr>
              <a:t>7 Sub Recipients have already been identified through desk review process to implement community malaria activities.</a:t>
            </a:r>
          </a:p>
          <a:p>
            <a:pPr marL="0" indent="0" algn="just">
              <a:spcBef>
                <a:spcPct val="50000"/>
              </a:spcBef>
              <a:buSzPct val="50000"/>
              <a:buNone/>
            </a:pPr>
            <a:endParaRPr lang="en-US" altLang="en-US" sz="2600" dirty="0">
              <a:solidFill>
                <a:srgbClr val="000000"/>
              </a:solidFill>
            </a:endParaRPr>
          </a:p>
          <a:p>
            <a:pPr marL="0" indent="0" algn="just">
              <a:spcBef>
                <a:spcPct val="50000"/>
              </a:spcBef>
              <a:buSzPct val="50000"/>
              <a:buNone/>
            </a:pPr>
            <a:endParaRPr lang="en-US" altLang="en-US" sz="2600" dirty="0">
              <a:solidFill>
                <a:srgbClr val="000000"/>
              </a:solidFill>
            </a:endParaRPr>
          </a:p>
          <a:p>
            <a:pPr marL="0" indent="0" algn="just">
              <a:spcBef>
                <a:spcPct val="50000"/>
              </a:spcBef>
              <a:buSzPct val="50000"/>
              <a:buNone/>
            </a:pPr>
            <a:endParaRPr lang="en-US" altLang="en-US" sz="2600" b="1" dirty="0">
              <a:solidFill>
                <a:srgbClr val="000000"/>
              </a:solidFill>
            </a:endParaRPr>
          </a:p>
          <a:p>
            <a:pPr marL="0" indent="0" algn="just">
              <a:buNone/>
            </a:pPr>
            <a:endParaRPr lang="en-US" altLang="en-US" sz="2600" dirty="0">
              <a:solidFill>
                <a:srgbClr val="000000"/>
              </a:solidFill>
            </a:endParaRPr>
          </a:p>
        </p:txBody>
      </p:sp>
    </p:spTree>
    <p:extLst>
      <p:ext uri="{BB962C8B-B14F-4D97-AF65-F5344CB8AC3E}">
        <p14:creationId xmlns:p14="http://schemas.microsoft.com/office/powerpoint/2010/main" val="963533853"/>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C57608-5D2C-5347-965A-F7A85500462B}"/>
              </a:ext>
            </a:extLst>
          </p:cNvPr>
          <p:cNvPicPr>
            <a:picLocks noChangeAspect="1"/>
          </p:cNvPicPr>
          <p:nvPr/>
        </p:nvPicPr>
        <p:blipFill>
          <a:blip r:embed="rId2"/>
          <a:stretch>
            <a:fillRect/>
          </a:stretch>
        </p:blipFill>
        <p:spPr>
          <a:xfrm>
            <a:off x="-1" y="6536267"/>
            <a:ext cx="10248979" cy="68057"/>
          </a:xfrm>
          <a:prstGeom prst="rect">
            <a:avLst/>
          </a:prstGeom>
        </p:spPr>
      </p:pic>
      <p:sp>
        <p:nvSpPr>
          <p:cNvPr id="10" name="Rectangle 9">
            <a:extLst>
              <a:ext uri="{FF2B5EF4-FFF2-40B4-BE49-F238E27FC236}">
                <a16:creationId xmlns:a16="http://schemas.microsoft.com/office/drawing/2014/main" id="{A5DC6613-30F3-DD41-8416-2BD658088D40}"/>
              </a:ext>
            </a:extLst>
          </p:cNvPr>
          <p:cNvSpPr/>
          <p:nvPr/>
        </p:nvSpPr>
        <p:spPr>
          <a:xfrm>
            <a:off x="10371809" y="6342641"/>
            <a:ext cx="1630959" cy="369332"/>
          </a:xfrm>
          <a:prstGeom prst="rect">
            <a:avLst/>
          </a:prstGeom>
        </p:spPr>
        <p:txBody>
          <a:bodyPr wrap="none">
            <a:spAutoFit/>
          </a:bodyPr>
          <a:lstStyle/>
          <a:p>
            <a:r>
              <a:rPr lang="en-US" dirty="0"/>
              <a:t>www.amref.org</a:t>
            </a:r>
          </a:p>
        </p:txBody>
      </p:sp>
      <p:pic>
        <p:nvPicPr>
          <p:cNvPr id="6" name="Picture 5">
            <a:extLst>
              <a:ext uri="{FF2B5EF4-FFF2-40B4-BE49-F238E27FC236}">
                <a16:creationId xmlns:a16="http://schemas.microsoft.com/office/drawing/2014/main" id="{AE6D20DF-D802-C34C-85E2-8E64068A0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5663" y="146027"/>
            <a:ext cx="1310997" cy="603251"/>
          </a:xfrm>
          <a:prstGeom prst="rect">
            <a:avLst/>
          </a:prstGeom>
        </p:spPr>
      </p:pic>
      <p:sp>
        <p:nvSpPr>
          <p:cNvPr id="11" name="TextBox 10">
            <a:extLst>
              <a:ext uri="{FF2B5EF4-FFF2-40B4-BE49-F238E27FC236}">
                <a16:creationId xmlns:a16="http://schemas.microsoft.com/office/drawing/2014/main" id="{BEC0B8D9-6F59-BF40-A3EB-3B63F72A8565}"/>
              </a:ext>
            </a:extLst>
          </p:cNvPr>
          <p:cNvSpPr txBox="1"/>
          <p:nvPr/>
        </p:nvSpPr>
        <p:spPr>
          <a:xfrm>
            <a:off x="135340" y="146026"/>
            <a:ext cx="11449350" cy="584775"/>
          </a:xfrm>
          <a:prstGeom prst="rect">
            <a:avLst/>
          </a:prstGeom>
          <a:noFill/>
        </p:spPr>
        <p:txBody>
          <a:bodyPr wrap="square" rtlCol="0">
            <a:spAutoFit/>
          </a:bodyPr>
          <a:lstStyle/>
          <a:p>
            <a:r>
              <a:rPr lang="en-US" altLang="en-US" sz="3200" b="1" dirty="0">
                <a:solidFill>
                  <a:srgbClr val="FF0000"/>
                </a:solidFill>
                <a:latin typeface="Arial" pitchFamily="34" charset="0"/>
                <a:ea typeface="+mj-ea"/>
                <a:cs typeface="Arial" pitchFamily="34" charset="0"/>
              </a:rPr>
              <a:t>KCM guidance on SR selection through open tender</a:t>
            </a:r>
            <a:endParaRPr lang="aa-ET" sz="3600" b="1" dirty="0">
              <a:solidFill>
                <a:srgbClr val="FF0000"/>
              </a:solidFill>
              <a:latin typeface="Myriad Pro Semibold" panose="020B0603030403020204" pitchFamily="34" charset="0"/>
              <a:cs typeface="Calibri" panose="020F0502020204030204" pitchFamily="34" charset="0"/>
            </a:endParaRPr>
          </a:p>
        </p:txBody>
      </p:sp>
      <p:sp>
        <p:nvSpPr>
          <p:cNvPr id="13" name="Google Shape;193;p48">
            <a:extLst>
              <a:ext uri="{FF2B5EF4-FFF2-40B4-BE49-F238E27FC236}">
                <a16:creationId xmlns:a16="http://schemas.microsoft.com/office/drawing/2014/main" id="{F9BA3FB4-83DC-4F5F-BB91-8EFC6F83D1E4}"/>
              </a:ext>
            </a:extLst>
          </p:cNvPr>
          <p:cNvSpPr txBox="1">
            <a:spLocks/>
          </p:cNvSpPr>
          <p:nvPr/>
        </p:nvSpPr>
        <p:spPr>
          <a:xfrm>
            <a:off x="526472" y="792357"/>
            <a:ext cx="11530187" cy="5354443"/>
          </a:xfrm>
          <a:prstGeom prst="rect">
            <a:avLst/>
          </a:prstGeom>
          <a:noFill/>
          <a:ln>
            <a:noFill/>
          </a:ln>
        </p:spPr>
        <p:txBody>
          <a:bodyPr spcFirstLastPara="1" vert="horz" wrap="square" lIns="89975" tIns="44975" rIns="89975" bIns="4497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just">
              <a:lnSpc>
                <a:spcPct val="100000"/>
              </a:lnSpc>
              <a:spcBef>
                <a:spcPct val="20000"/>
              </a:spcBef>
            </a:pPr>
            <a:r>
              <a:rPr lang="en-US" sz="3200" b="1" dirty="0">
                <a:solidFill>
                  <a:prstClr val="black"/>
                </a:solidFill>
                <a:latin typeface="Aparajita" panose="020B0604020202020204" pitchFamily="34" charset="0"/>
                <a:ea typeface="ＭＳ Ｐゴシック" charset="0"/>
                <a:cs typeface="Aparajita" panose="020B0604020202020204" pitchFamily="34" charset="0"/>
              </a:rPr>
              <a:t>Key points from KCM SR selection guidelines on selection through open tender</a:t>
            </a:r>
          </a:p>
          <a:p>
            <a:pPr marL="274638" lvl="0" indent="-274638" algn="just">
              <a:lnSpc>
                <a:spcPct val="100000"/>
              </a:lnSpc>
              <a:spcBef>
                <a:spcPts val="0"/>
              </a:spcBef>
              <a:spcAft>
                <a:spcPts val="600"/>
              </a:spcAft>
              <a:buFont typeface="Arial" panose="020B0604020202020204" pitchFamily="34" charset="0"/>
              <a:buChar char="•"/>
            </a:pPr>
            <a:r>
              <a:rPr lang="en-US" sz="3200" dirty="0">
                <a:solidFill>
                  <a:prstClr val="black"/>
                </a:solidFill>
                <a:latin typeface="Aparajita" panose="020B0604020202020204" pitchFamily="34" charset="0"/>
                <a:ea typeface="ＭＳ Ｐゴシック" charset="0"/>
                <a:cs typeface="Aparajita" panose="020B0604020202020204" pitchFamily="34" charset="0"/>
              </a:rPr>
              <a:t>The PR shall develop the call for proposals. </a:t>
            </a:r>
          </a:p>
          <a:p>
            <a:pPr marL="274638" lvl="0" indent="-274638" algn="just">
              <a:lnSpc>
                <a:spcPct val="100000"/>
              </a:lnSpc>
              <a:spcBef>
                <a:spcPts val="0"/>
              </a:spcBef>
              <a:spcAft>
                <a:spcPts val="600"/>
              </a:spcAft>
              <a:buFont typeface="Arial" panose="020B0604020202020204" pitchFamily="34" charset="0"/>
              <a:buChar char="•"/>
            </a:pPr>
            <a:r>
              <a:rPr lang="en-US" sz="3200" dirty="0">
                <a:solidFill>
                  <a:prstClr val="black"/>
                </a:solidFill>
                <a:latin typeface="Aparajita" panose="020B0604020202020204" pitchFamily="34" charset="0"/>
                <a:ea typeface="ＭＳ Ｐゴシック" charset="0"/>
                <a:cs typeface="Aparajita" panose="020B0604020202020204" pitchFamily="34" charset="0"/>
              </a:rPr>
              <a:t>Call for proposals shall be approved by KCM. </a:t>
            </a:r>
          </a:p>
          <a:p>
            <a:pPr marL="274638" lvl="0" indent="-274638" algn="just">
              <a:lnSpc>
                <a:spcPct val="100000"/>
              </a:lnSpc>
              <a:spcBef>
                <a:spcPts val="0"/>
              </a:spcBef>
              <a:spcAft>
                <a:spcPts val="600"/>
              </a:spcAft>
              <a:buFont typeface="Arial" panose="020B0604020202020204" pitchFamily="34" charset="0"/>
              <a:buChar char="•"/>
            </a:pPr>
            <a:r>
              <a:rPr lang="en-US" sz="3200" dirty="0">
                <a:solidFill>
                  <a:prstClr val="black"/>
                </a:solidFill>
                <a:latin typeface="Aparajita" panose="020B0604020202020204" pitchFamily="34" charset="0"/>
                <a:ea typeface="ＭＳ Ｐゴシック" charset="0"/>
                <a:cs typeface="Aparajita" panose="020B0604020202020204" pitchFamily="34" charset="0"/>
              </a:rPr>
              <a:t>To be advertised in at least two national newspapers, PR and KCM websites</a:t>
            </a:r>
          </a:p>
          <a:p>
            <a:pPr marL="274638" lvl="0" indent="-274638" algn="just">
              <a:lnSpc>
                <a:spcPct val="100000"/>
              </a:lnSpc>
              <a:spcBef>
                <a:spcPts val="0"/>
              </a:spcBef>
              <a:spcAft>
                <a:spcPts val="600"/>
              </a:spcAft>
              <a:buFont typeface="Arial" panose="020B0604020202020204" pitchFamily="34" charset="0"/>
              <a:buChar char="•"/>
            </a:pPr>
            <a:r>
              <a:rPr lang="en-US" sz="3200" dirty="0">
                <a:solidFill>
                  <a:prstClr val="black"/>
                </a:solidFill>
                <a:latin typeface="Aparajita" panose="020B0604020202020204" pitchFamily="34" charset="0"/>
                <a:ea typeface="ＭＳ Ｐゴシック" charset="0"/>
                <a:cs typeface="Aparajita" panose="020B0604020202020204" pitchFamily="34" charset="0"/>
              </a:rPr>
              <a:t>Three steps outlined:</a:t>
            </a:r>
          </a:p>
          <a:p>
            <a:pPr marL="1028700" lvl="1" indent="-571500" algn="just">
              <a:lnSpc>
                <a:spcPct val="100000"/>
              </a:lnSpc>
              <a:spcBef>
                <a:spcPts val="0"/>
              </a:spcBef>
              <a:buFont typeface="+mj-lt"/>
              <a:buAutoNum type="romanLcPeriod"/>
            </a:pPr>
            <a:r>
              <a:rPr lang="en-US" sz="3200" dirty="0">
                <a:solidFill>
                  <a:prstClr val="black"/>
                </a:solidFill>
                <a:latin typeface="Aparajita" panose="020B0604020202020204" pitchFamily="34" charset="0"/>
                <a:ea typeface="ＭＳ Ｐゴシック" charset="0"/>
                <a:cs typeface="Aparajita" panose="020B0604020202020204" pitchFamily="34" charset="0"/>
              </a:rPr>
              <a:t>Mandatory eligibility criteria</a:t>
            </a:r>
          </a:p>
          <a:p>
            <a:pPr marL="1028700" lvl="1" indent="-571500" algn="just">
              <a:lnSpc>
                <a:spcPct val="100000"/>
              </a:lnSpc>
              <a:spcBef>
                <a:spcPts val="0"/>
              </a:spcBef>
              <a:buFont typeface="+mj-lt"/>
              <a:buAutoNum type="romanLcPeriod"/>
            </a:pPr>
            <a:r>
              <a:rPr lang="en-US" sz="3200" dirty="0">
                <a:solidFill>
                  <a:prstClr val="black"/>
                </a:solidFill>
                <a:latin typeface="Aparajita" panose="020B0604020202020204" pitchFamily="34" charset="0"/>
                <a:ea typeface="ＭＳ Ｐゴシック" charset="0"/>
                <a:cs typeface="Aparajita" panose="020B0604020202020204" pitchFamily="34" charset="0"/>
              </a:rPr>
              <a:t>Technical evaluation</a:t>
            </a:r>
          </a:p>
          <a:p>
            <a:pPr marL="1028700" lvl="1" indent="-571500" algn="just">
              <a:lnSpc>
                <a:spcPct val="100000"/>
              </a:lnSpc>
              <a:spcBef>
                <a:spcPts val="0"/>
              </a:spcBef>
              <a:buFont typeface="+mj-lt"/>
              <a:buAutoNum type="romanLcPeriod"/>
            </a:pPr>
            <a:r>
              <a:rPr lang="en-US" sz="3200" dirty="0">
                <a:solidFill>
                  <a:prstClr val="black"/>
                </a:solidFill>
                <a:latin typeface="Aparajita" panose="020B0604020202020204" pitchFamily="34" charset="0"/>
                <a:ea typeface="ＭＳ Ｐゴシック" charset="0"/>
                <a:cs typeface="Aparajita" panose="020B0604020202020204" pitchFamily="34" charset="0"/>
              </a:rPr>
              <a:t>Organizational capacity assessment.</a:t>
            </a:r>
            <a:r>
              <a:rPr lang="en-US" sz="2600" dirty="0">
                <a:solidFill>
                  <a:prstClr val="black"/>
                </a:solidFill>
                <a:latin typeface="Aparajita" panose="020B0604020202020204" pitchFamily="34" charset="0"/>
                <a:ea typeface="ＭＳ Ｐゴシック" charset="0"/>
                <a:cs typeface="Aparajita" panose="020B0604020202020204" pitchFamily="34" charset="0"/>
              </a:rPr>
              <a:t> </a:t>
            </a:r>
          </a:p>
          <a:p>
            <a:pPr marL="506223" indent="-506223" algn="l" defTabSz="899952">
              <a:lnSpc>
                <a:spcPct val="100000"/>
              </a:lnSpc>
              <a:spcBef>
                <a:spcPts val="600"/>
              </a:spcBef>
              <a:spcAft>
                <a:spcPts val="600"/>
              </a:spcAft>
              <a:buFont typeface="+mj-lt"/>
              <a:buAutoNum type="arabicPeriod"/>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marL="506223" indent="-506223" algn="l" defTabSz="899952">
              <a:lnSpc>
                <a:spcPct val="100000"/>
              </a:lnSpc>
              <a:spcBef>
                <a:spcPts val="600"/>
              </a:spcBef>
              <a:spcAft>
                <a:spcPts val="600"/>
              </a:spcAft>
              <a:buFont typeface="+mj-lt"/>
              <a:buAutoNum type="arabicPeriod"/>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166581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txBox="1">
            <a:spLocks noGrp="1"/>
          </p:cNvSpPr>
          <p:nvPr>
            <p:ph type="title"/>
          </p:nvPr>
        </p:nvSpPr>
        <p:spPr bwMode="auto">
          <a:xfrm>
            <a:off x="495301" y="177641"/>
            <a:ext cx="11239499"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algn="l"/>
            <a:r>
              <a:rPr lang="en-US" altLang="en-US" sz="3200" b="1" dirty="0">
                <a:solidFill>
                  <a:srgbClr val="FF0000"/>
                </a:solidFill>
                <a:latin typeface="Arial" pitchFamily="34" charset="0"/>
                <a:cs typeface="Arial" pitchFamily="34" charset="0"/>
              </a:rPr>
              <a:t>Approach</a:t>
            </a:r>
            <a:r>
              <a:rPr lang="en-US" altLang="en-US" sz="3200" b="1" dirty="0">
                <a:solidFill>
                  <a:srgbClr val="0000FF"/>
                </a:solidFill>
                <a:latin typeface="Gill Sans MT" panose="020B0502020104020203" pitchFamily="34" charset="0"/>
                <a:cs typeface="Arial" pitchFamily="34" charset="0"/>
              </a:rPr>
              <a:t> </a:t>
            </a:r>
            <a:endParaRPr lang="en-US" altLang="en-US" sz="3200" b="1" dirty="0">
              <a:solidFill>
                <a:srgbClr val="0000FF"/>
              </a:solidFill>
              <a:latin typeface="Arial" pitchFamily="34" charset="0"/>
              <a:cs typeface="Arial" pitchFamily="34" charset="0"/>
            </a:endParaRPr>
          </a:p>
        </p:txBody>
      </p:sp>
      <p:sp>
        <p:nvSpPr>
          <p:cNvPr id="4" name="Content Placeholder 3"/>
          <p:cNvSpPr>
            <a:spLocks noGrp="1"/>
          </p:cNvSpPr>
          <p:nvPr>
            <p:ph idx="1"/>
          </p:nvPr>
        </p:nvSpPr>
        <p:spPr>
          <a:xfrm>
            <a:off x="457200" y="847943"/>
            <a:ext cx="11125200" cy="5743575"/>
          </a:xfrm>
        </p:spPr>
        <p:txBody>
          <a:bodyPr>
            <a:normAutofit fontScale="85000" lnSpcReduction="10000"/>
          </a:bodyPr>
          <a:lstStyle/>
          <a:p>
            <a:pPr marL="0" indent="0">
              <a:buNone/>
            </a:pPr>
            <a:r>
              <a:rPr lang="en-US" sz="3200" dirty="0">
                <a:solidFill>
                  <a:prstClr val="black"/>
                </a:solidFill>
                <a:latin typeface="Aparajita" panose="020B0604020202020204" pitchFamily="34" charset="0"/>
                <a:ea typeface="ＭＳ Ｐゴシック" charset="0"/>
                <a:cs typeface="Aparajita" panose="020B0604020202020204" pitchFamily="34" charset="0"/>
              </a:rPr>
              <a:t>1) Administrative screening- All applicants must submit the mandatory tender documents. Tenders that miss any of the above mandatory documents will not proceed to the technical evaluation stage.</a:t>
            </a:r>
          </a:p>
          <a:p>
            <a:pPr marL="0" indent="0">
              <a:buNone/>
            </a:pPr>
            <a:r>
              <a:rPr lang="en-US" sz="3200" dirty="0">
                <a:solidFill>
                  <a:prstClr val="black"/>
                </a:solidFill>
                <a:latin typeface="Aparajita" panose="020B0604020202020204" pitchFamily="34" charset="0"/>
                <a:ea typeface="ＭＳ Ｐゴシック" charset="0"/>
                <a:cs typeface="Aparajita" panose="020B0604020202020204" pitchFamily="34" charset="0"/>
              </a:rPr>
              <a:t>2) Technical and programmatic approach – Total allocated marks is 80. </a:t>
            </a:r>
          </a:p>
          <a:p>
            <a:pPr marL="0" indent="0">
              <a:buNone/>
            </a:pPr>
            <a:r>
              <a:rPr lang="en-US" sz="3200" dirty="0">
                <a:solidFill>
                  <a:prstClr val="black"/>
                </a:solidFill>
                <a:latin typeface="Aparajita" panose="020B0604020202020204" pitchFamily="34" charset="0"/>
                <a:ea typeface="ＭＳ Ｐゴシック" charset="0"/>
                <a:cs typeface="Aparajita" panose="020B0604020202020204" pitchFamily="34" charset="0"/>
              </a:rPr>
              <a:t>In line with KCM guidelines, only organizations who will score a minimum of 60% will proceed to the next stage of evaluation (capacity assessment). </a:t>
            </a:r>
          </a:p>
          <a:p>
            <a:pPr marL="0" indent="0">
              <a:buNone/>
            </a:pPr>
            <a:r>
              <a:rPr lang="en-US" sz="3200" dirty="0">
                <a:solidFill>
                  <a:prstClr val="black"/>
                </a:solidFill>
                <a:latin typeface="Aparajita" panose="020B0604020202020204" pitchFamily="34" charset="0"/>
                <a:ea typeface="ＭＳ Ｐゴシック" charset="0"/>
                <a:cs typeface="Aparajita" panose="020B0604020202020204" pitchFamily="34" charset="0"/>
              </a:rPr>
              <a:t>3) Capacity assessment- TRC will visit the organizations to verify the information supplied on the proposal and obtain additional information regarding the potential SR's organizational capacity. </a:t>
            </a:r>
          </a:p>
          <a:p>
            <a:pPr marL="0" indent="0">
              <a:buNone/>
            </a:pPr>
            <a:endParaRPr lang="en-US" sz="3200" dirty="0">
              <a:solidFill>
                <a:prstClr val="black"/>
              </a:solidFill>
              <a:latin typeface="Aparajita" panose="020B0604020202020204" pitchFamily="34" charset="0"/>
              <a:ea typeface="ＭＳ Ｐゴシック" charset="0"/>
              <a:cs typeface="Aparajita" panose="020B0604020202020204" pitchFamily="34" charset="0"/>
            </a:endParaRPr>
          </a:p>
          <a:p>
            <a:pPr marL="0" indent="0">
              <a:buNone/>
            </a:pPr>
            <a:r>
              <a:rPr lang="en-US" sz="3200" dirty="0">
                <a:solidFill>
                  <a:prstClr val="black"/>
                </a:solidFill>
                <a:latin typeface="Aparajita" panose="020B0604020202020204" pitchFamily="34" charset="0"/>
                <a:ea typeface="ＭＳ Ｐゴシック" charset="0"/>
                <a:cs typeface="Aparajita" panose="020B0604020202020204" pitchFamily="34" charset="0"/>
              </a:rPr>
              <a:t>NB: Applicants have to obtain a minimum score of 60% in both technical and organizational capacity assessment to be considered;</a:t>
            </a:r>
          </a:p>
          <a:p>
            <a:pPr marL="0" indent="0">
              <a:buNone/>
            </a:pPr>
            <a:r>
              <a:rPr lang="en-US" sz="3200" dirty="0">
                <a:solidFill>
                  <a:prstClr val="black"/>
                </a:solidFill>
                <a:latin typeface="Aparajita" panose="020B0604020202020204" pitchFamily="34" charset="0"/>
                <a:ea typeface="ＭＳ Ｐゴシック" charset="0"/>
                <a:cs typeface="Aparajita" panose="020B0604020202020204" pitchFamily="34" charset="0"/>
              </a:rPr>
              <a:t>The final total score will be a weighted average of the technical evaluation and capacity assessment (70% from technical evaluation and 30% from the capacity assessment). </a:t>
            </a:r>
          </a:p>
          <a:p>
            <a:pPr marL="0" indent="0">
              <a:buNone/>
            </a:pPr>
            <a:r>
              <a:rPr lang="en-US" sz="3200" dirty="0">
                <a:solidFill>
                  <a:prstClr val="black"/>
                </a:solidFill>
                <a:latin typeface="Aparajita" panose="020B0604020202020204" pitchFamily="34" charset="0"/>
                <a:ea typeface="ＭＳ Ｐゴシック" charset="0"/>
                <a:cs typeface="Aparajita" panose="020B0604020202020204" pitchFamily="34" charset="0"/>
              </a:rPr>
              <a:t>If multiple proposals score above 60%, the applicants will be ranked;</a:t>
            </a:r>
          </a:p>
          <a:p>
            <a:pPr marL="0" indent="0">
              <a:buNone/>
            </a:pPr>
            <a:r>
              <a:rPr lang="en-US" sz="3200" dirty="0">
                <a:solidFill>
                  <a:prstClr val="black"/>
                </a:solidFill>
                <a:latin typeface="Aparajita" panose="020B0604020202020204" pitchFamily="34" charset="0"/>
                <a:ea typeface="ＭＳ Ｐゴシック" charset="0"/>
                <a:cs typeface="Aparajita" panose="020B0604020202020204" pitchFamily="34" charset="0"/>
              </a:rPr>
              <a:t>Where only one SR is to be selected, the top SR will be nominated.</a:t>
            </a:r>
          </a:p>
        </p:txBody>
      </p:sp>
      <p:sp>
        <p:nvSpPr>
          <p:cNvPr id="2" name="Slide Number Placeholder 1"/>
          <p:cNvSpPr>
            <a:spLocks noGrp="1"/>
          </p:cNvSpPr>
          <p:nvPr>
            <p:ph type="sldNum" sz="quarter" idx="12"/>
          </p:nvPr>
        </p:nvSpPr>
        <p:spPr/>
        <p:txBody>
          <a:bodyPr/>
          <a:lstStyle/>
          <a:p>
            <a:fld id="{CDF78312-EFC1-4748-8019-43DC52D8078B}" type="slidenum">
              <a:rPr lang="en-US" smtClean="0"/>
              <a:t>8</a:t>
            </a:fld>
            <a:endParaRPr lang="en-US" dirty="0"/>
          </a:p>
        </p:txBody>
      </p:sp>
    </p:spTree>
    <p:extLst>
      <p:ext uri="{BB962C8B-B14F-4D97-AF65-F5344CB8AC3E}">
        <p14:creationId xmlns:p14="http://schemas.microsoft.com/office/powerpoint/2010/main" val="2994653576"/>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BC57608-5D2C-5347-965A-F7A85500462B}"/>
              </a:ext>
            </a:extLst>
          </p:cNvPr>
          <p:cNvPicPr>
            <a:picLocks noChangeAspect="1"/>
          </p:cNvPicPr>
          <p:nvPr/>
        </p:nvPicPr>
        <p:blipFill>
          <a:blip r:embed="rId2"/>
          <a:stretch>
            <a:fillRect/>
          </a:stretch>
        </p:blipFill>
        <p:spPr>
          <a:xfrm>
            <a:off x="-1" y="6536267"/>
            <a:ext cx="10248979" cy="68057"/>
          </a:xfrm>
          <a:prstGeom prst="rect">
            <a:avLst/>
          </a:prstGeom>
        </p:spPr>
      </p:pic>
      <p:sp>
        <p:nvSpPr>
          <p:cNvPr id="10" name="Rectangle 9">
            <a:extLst>
              <a:ext uri="{FF2B5EF4-FFF2-40B4-BE49-F238E27FC236}">
                <a16:creationId xmlns:a16="http://schemas.microsoft.com/office/drawing/2014/main" id="{A5DC6613-30F3-DD41-8416-2BD658088D40}"/>
              </a:ext>
            </a:extLst>
          </p:cNvPr>
          <p:cNvSpPr/>
          <p:nvPr/>
        </p:nvSpPr>
        <p:spPr>
          <a:xfrm>
            <a:off x="10371809" y="6342641"/>
            <a:ext cx="1630959" cy="369332"/>
          </a:xfrm>
          <a:prstGeom prst="rect">
            <a:avLst/>
          </a:prstGeom>
        </p:spPr>
        <p:txBody>
          <a:bodyPr wrap="none">
            <a:spAutoFit/>
          </a:bodyPr>
          <a:lstStyle/>
          <a:p>
            <a:r>
              <a:rPr lang="en-US" dirty="0"/>
              <a:t>www.amref.org</a:t>
            </a:r>
          </a:p>
        </p:txBody>
      </p:sp>
      <p:pic>
        <p:nvPicPr>
          <p:cNvPr id="6" name="Picture 5">
            <a:extLst>
              <a:ext uri="{FF2B5EF4-FFF2-40B4-BE49-F238E27FC236}">
                <a16:creationId xmlns:a16="http://schemas.microsoft.com/office/drawing/2014/main" id="{AE6D20DF-D802-C34C-85E2-8E64068A0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45663" y="146027"/>
            <a:ext cx="1310997" cy="603251"/>
          </a:xfrm>
          <a:prstGeom prst="rect">
            <a:avLst/>
          </a:prstGeom>
        </p:spPr>
      </p:pic>
      <p:sp>
        <p:nvSpPr>
          <p:cNvPr id="11" name="TextBox 10">
            <a:extLst>
              <a:ext uri="{FF2B5EF4-FFF2-40B4-BE49-F238E27FC236}">
                <a16:creationId xmlns:a16="http://schemas.microsoft.com/office/drawing/2014/main" id="{BEC0B8D9-6F59-BF40-A3EB-3B63F72A8565}"/>
              </a:ext>
            </a:extLst>
          </p:cNvPr>
          <p:cNvSpPr txBox="1"/>
          <p:nvPr/>
        </p:nvSpPr>
        <p:spPr>
          <a:xfrm>
            <a:off x="189232" y="102947"/>
            <a:ext cx="11786590" cy="584775"/>
          </a:xfrm>
          <a:prstGeom prst="rect">
            <a:avLst/>
          </a:prstGeom>
          <a:noFill/>
        </p:spPr>
        <p:txBody>
          <a:bodyPr wrap="square" rtlCol="0">
            <a:spAutoFit/>
          </a:bodyPr>
          <a:lstStyle/>
          <a:p>
            <a:r>
              <a:rPr lang="en-US" altLang="en-US" sz="3200" b="1" dirty="0">
                <a:solidFill>
                  <a:srgbClr val="FF0000"/>
                </a:solidFill>
                <a:latin typeface="Arial" pitchFamily="34" charset="0"/>
                <a:ea typeface="+mj-ea"/>
                <a:cs typeface="Arial" pitchFamily="34" charset="0"/>
              </a:rPr>
              <a:t>Expression of Interest</a:t>
            </a:r>
            <a:endParaRPr lang="aa-ET" sz="3600" b="1" dirty="0">
              <a:solidFill>
                <a:srgbClr val="FF0000"/>
              </a:solidFill>
              <a:latin typeface="Myriad Pro Semibold" panose="020B0603030403020204" pitchFamily="34" charset="0"/>
              <a:cs typeface="Calibri" panose="020F0502020204030204" pitchFamily="34" charset="0"/>
            </a:endParaRPr>
          </a:p>
        </p:txBody>
      </p:sp>
      <p:sp>
        <p:nvSpPr>
          <p:cNvPr id="13" name="Google Shape;193;p48">
            <a:extLst>
              <a:ext uri="{FF2B5EF4-FFF2-40B4-BE49-F238E27FC236}">
                <a16:creationId xmlns:a16="http://schemas.microsoft.com/office/drawing/2014/main" id="{F9BA3FB4-83DC-4F5F-BB91-8EFC6F83D1E4}"/>
              </a:ext>
            </a:extLst>
          </p:cNvPr>
          <p:cNvSpPr txBox="1">
            <a:spLocks/>
          </p:cNvSpPr>
          <p:nvPr/>
        </p:nvSpPr>
        <p:spPr>
          <a:xfrm>
            <a:off x="189232" y="589279"/>
            <a:ext cx="11867428" cy="5946987"/>
          </a:xfrm>
          <a:prstGeom prst="rect">
            <a:avLst/>
          </a:prstGeom>
          <a:noFill/>
          <a:ln>
            <a:noFill/>
          </a:ln>
        </p:spPr>
        <p:txBody>
          <a:bodyPr spcFirstLastPara="1" vert="horz" wrap="square" lIns="89975" tIns="44975" rIns="89975" bIns="44975"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lgn="just">
              <a:lnSpc>
                <a:spcPct val="100000"/>
              </a:lnSpc>
              <a:spcBef>
                <a:spcPct val="20000"/>
              </a:spcBef>
            </a:pPr>
            <a:r>
              <a:rPr lang="en-US" sz="3000" b="1" dirty="0">
                <a:solidFill>
                  <a:prstClr val="black"/>
                </a:solidFill>
                <a:latin typeface="Aparajita" panose="020B0604020202020204" pitchFamily="34" charset="0"/>
                <a:ea typeface="ＭＳ Ｐゴシック" charset="0"/>
                <a:cs typeface="Aparajita" panose="020B0604020202020204" pitchFamily="34" charset="0"/>
              </a:rPr>
              <a:t>Target Counties</a:t>
            </a:r>
          </a:p>
          <a:p>
            <a:pPr marL="457200" lvl="0" indent="-457200" algn="l">
              <a:lnSpc>
                <a:spcPct val="100000"/>
              </a:lnSpc>
              <a:spcBef>
                <a:spcPct val="20000"/>
              </a:spcBef>
              <a:buFont typeface="+mj-lt"/>
              <a:buAutoNum type="arabicPeriod"/>
            </a:pPr>
            <a:r>
              <a:rPr lang="en-US" dirty="0">
                <a:solidFill>
                  <a:prstClr val="black"/>
                </a:solidFill>
                <a:latin typeface="Aparajita" panose="020B0604020202020204" pitchFamily="34" charset="0"/>
                <a:ea typeface="ＭＳ Ｐゴシック" charset="0"/>
                <a:cs typeface="Aparajita" panose="020B0604020202020204" pitchFamily="34" charset="0"/>
              </a:rPr>
              <a:t>Kisii</a:t>
            </a:r>
          </a:p>
          <a:p>
            <a:pPr marL="457200" lvl="0" indent="-457200" algn="l">
              <a:lnSpc>
                <a:spcPct val="100000"/>
              </a:lnSpc>
              <a:spcBef>
                <a:spcPct val="20000"/>
              </a:spcBef>
              <a:buFont typeface="+mj-lt"/>
              <a:buAutoNum type="arabicPeriod"/>
            </a:pPr>
            <a:r>
              <a:rPr lang="en-US" dirty="0">
                <a:solidFill>
                  <a:prstClr val="black"/>
                </a:solidFill>
                <a:latin typeface="Aparajita" panose="020B0604020202020204" pitchFamily="34" charset="0"/>
                <a:ea typeface="ＭＳ Ｐゴシック" charset="0"/>
                <a:cs typeface="Aparajita" panose="020B0604020202020204" pitchFamily="34" charset="0"/>
              </a:rPr>
              <a:t>Kakamega</a:t>
            </a:r>
          </a:p>
          <a:p>
            <a:pPr marL="457200" lvl="0" indent="-457200" algn="l">
              <a:lnSpc>
                <a:spcPct val="100000"/>
              </a:lnSpc>
              <a:spcBef>
                <a:spcPct val="20000"/>
              </a:spcBef>
              <a:buFont typeface="+mj-lt"/>
              <a:buAutoNum type="arabicPeriod"/>
            </a:pPr>
            <a:r>
              <a:rPr lang="en-US" dirty="0">
                <a:solidFill>
                  <a:prstClr val="black"/>
                </a:solidFill>
                <a:latin typeface="Aparajita" panose="020B0604020202020204" pitchFamily="34" charset="0"/>
                <a:ea typeface="ＭＳ Ｐゴシック" charset="0"/>
                <a:cs typeface="Aparajita" panose="020B0604020202020204" pitchFamily="34" charset="0"/>
              </a:rPr>
              <a:t>Kericho</a:t>
            </a:r>
          </a:p>
          <a:p>
            <a:pPr algn="just">
              <a:lnSpc>
                <a:spcPct val="100000"/>
              </a:lnSpc>
              <a:spcBef>
                <a:spcPct val="20000"/>
              </a:spcBef>
              <a:spcAft>
                <a:spcPts val="600"/>
              </a:spcAft>
            </a:pPr>
            <a:r>
              <a:rPr lang="en-US" sz="3000" b="1" dirty="0">
                <a:solidFill>
                  <a:prstClr val="black"/>
                </a:solidFill>
                <a:latin typeface="Aparajita" panose="020B0604020202020204" pitchFamily="34" charset="0"/>
                <a:ea typeface="ＭＳ Ｐゴシック" charset="0"/>
                <a:cs typeface="Aparajita" panose="020B0604020202020204" pitchFamily="34" charset="0"/>
              </a:rPr>
              <a:t>Eligible Organizations</a:t>
            </a:r>
          </a:p>
          <a:p>
            <a:pPr marL="457200" indent="-457200" algn="l">
              <a:lnSpc>
                <a:spcPct val="100000"/>
              </a:lnSpc>
              <a:spcBef>
                <a:spcPct val="20000"/>
              </a:spcBef>
              <a:buFont typeface="Arial" panose="020B0604020202020204" pitchFamily="34" charset="0"/>
              <a:buChar char="•"/>
            </a:pPr>
            <a:r>
              <a:rPr lang="en-US" dirty="0">
                <a:solidFill>
                  <a:prstClr val="black"/>
                </a:solidFill>
                <a:latin typeface="Aparajita" panose="020B0604020202020204" pitchFamily="34" charset="0"/>
                <a:ea typeface="ＭＳ Ｐゴシック" charset="0"/>
                <a:cs typeface="Aparajita" panose="020B0604020202020204" pitchFamily="34" charset="0"/>
              </a:rPr>
              <a:t>NGOs and CSOs that are non-profit organizations and operate independently from the state and private for-profit sector</a:t>
            </a:r>
          </a:p>
          <a:p>
            <a:pPr marL="457200" indent="-457200" algn="l">
              <a:lnSpc>
                <a:spcPct val="100000"/>
              </a:lnSpc>
              <a:spcBef>
                <a:spcPct val="20000"/>
              </a:spcBef>
              <a:buFont typeface="Arial" panose="020B0604020202020204" pitchFamily="34" charset="0"/>
              <a:buChar char="•"/>
            </a:pPr>
            <a:r>
              <a:rPr lang="en-US" dirty="0">
                <a:solidFill>
                  <a:prstClr val="black"/>
                </a:solidFill>
                <a:latin typeface="Aparajita" panose="020B0604020202020204" pitchFamily="34" charset="0"/>
                <a:ea typeface="ＭＳ Ｐゴシック" charset="0"/>
                <a:cs typeface="Aparajita" panose="020B0604020202020204" pitchFamily="34" charset="0"/>
              </a:rPr>
              <a:t>These include:</a:t>
            </a:r>
          </a:p>
          <a:p>
            <a:pPr marL="457200" indent="-457200" algn="l">
              <a:lnSpc>
                <a:spcPct val="100000"/>
              </a:lnSpc>
              <a:spcBef>
                <a:spcPct val="20000"/>
              </a:spcBef>
              <a:buFont typeface="Wingdings" panose="05000000000000000000" pitchFamily="2" charset="2"/>
              <a:buChar char="ü"/>
            </a:pPr>
            <a:r>
              <a:rPr lang="en-US" dirty="0">
                <a:solidFill>
                  <a:prstClr val="black"/>
                </a:solidFill>
                <a:latin typeface="Aparajita" panose="020B0604020202020204" pitchFamily="34" charset="0"/>
                <a:ea typeface="ＭＳ Ｐゴシック" charset="0"/>
                <a:cs typeface="Aparajita" panose="020B0604020202020204" pitchFamily="34" charset="0"/>
              </a:rPr>
              <a:t>National and local NGOs</a:t>
            </a:r>
          </a:p>
          <a:p>
            <a:pPr marL="457200" indent="-457200" algn="l">
              <a:lnSpc>
                <a:spcPct val="100000"/>
              </a:lnSpc>
              <a:spcBef>
                <a:spcPct val="20000"/>
              </a:spcBef>
              <a:buFont typeface="Wingdings" panose="05000000000000000000" pitchFamily="2" charset="2"/>
              <a:buChar char="ü"/>
            </a:pPr>
            <a:r>
              <a:rPr lang="en-US" dirty="0">
                <a:solidFill>
                  <a:prstClr val="black"/>
                </a:solidFill>
                <a:latin typeface="Aparajita" panose="020B0604020202020204" pitchFamily="34" charset="0"/>
                <a:ea typeface="ＭＳ Ｐゴシック" charset="0"/>
                <a:cs typeface="Aparajita" panose="020B0604020202020204" pitchFamily="34" charset="0"/>
              </a:rPr>
              <a:t>Community-based organizations (CBOs)</a:t>
            </a:r>
          </a:p>
          <a:p>
            <a:pPr marL="457200" indent="-457200" algn="l">
              <a:lnSpc>
                <a:spcPct val="100000"/>
              </a:lnSpc>
              <a:spcBef>
                <a:spcPct val="20000"/>
              </a:spcBef>
              <a:buFont typeface="Wingdings" panose="05000000000000000000" pitchFamily="2" charset="2"/>
              <a:buChar char="ü"/>
            </a:pPr>
            <a:r>
              <a:rPr lang="en-US" dirty="0">
                <a:solidFill>
                  <a:prstClr val="black"/>
                </a:solidFill>
                <a:latin typeface="Aparajita" panose="020B0604020202020204" pitchFamily="34" charset="0"/>
                <a:ea typeface="ＭＳ Ｐゴシック" charset="0"/>
                <a:cs typeface="Aparajita" panose="020B0604020202020204" pitchFamily="34" charset="0"/>
              </a:rPr>
              <a:t>Faith-based organizations (FBOs)</a:t>
            </a:r>
          </a:p>
          <a:p>
            <a:pPr marL="457200" indent="-457200" algn="l">
              <a:lnSpc>
                <a:spcPct val="100000"/>
              </a:lnSpc>
              <a:spcBef>
                <a:spcPct val="20000"/>
              </a:spcBef>
              <a:buFont typeface="Wingdings" panose="05000000000000000000" pitchFamily="2" charset="2"/>
              <a:buChar char="ü"/>
            </a:pPr>
            <a:r>
              <a:rPr lang="en-US" dirty="0">
                <a:solidFill>
                  <a:prstClr val="black"/>
                </a:solidFill>
                <a:latin typeface="Aparajita" panose="020B0604020202020204" pitchFamily="34" charset="0"/>
                <a:ea typeface="ＭＳ Ｐゴシック" charset="0"/>
                <a:cs typeface="Aparajita" panose="020B0604020202020204" pitchFamily="34" charset="0"/>
              </a:rPr>
              <a:t>Patient-based organizations</a:t>
            </a:r>
          </a:p>
          <a:p>
            <a:pPr marL="457200" indent="-457200" algn="l">
              <a:lnSpc>
                <a:spcPct val="100000"/>
              </a:lnSpc>
              <a:spcBef>
                <a:spcPct val="20000"/>
              </a:spcBef>
              <a:buFont typeface="Wingdings" panose="05000000000000000000" pitchFamily="2" charset="2"/>
              <a:buChar char="ü"/>
            </a:pPr>
            <a:r>
              <a:rPr lang="en-US" dirty="0">
                <a:solidFill>
                  <a:prstClr val="black"/>
                </a:solidFill>
                <a:latin typeface="Aparajita" panose="020B0604020202020204" pitchFamily="34" charset="0"/>
                <a:ea typeface="ＭＳ Ｐゴシック" charset="0"/>
                <a:cs typeface="Aparajita" panose="020B0604020202020204" pitchFamily="34" charset="0"/>
              </a:rPr>
              <a:t>Professional associations</a:t>
            </a:r>
          </a:p>
          <a:p>
            <a:pPr marL="274638" lvl="0" indent="-274638" algn="just">
              <a:lnSpc>
                <a:spcPct val="100000"/>
              </a:lnSpc>
              <a:spcBef>
                <a:spcPts val="0"/>
              </a:spcBef>
              <a:spcAft>
                <a:spcPts val="600"/>
              </a:spcAft>
              <a:buFont typeface="Arial" panose="020B0604020202020204" pitchFamily="34" charset="0"/>
              <a:buChar char="•"/>
            </a:pPr>
            <a:endParaRPr lang="en-US" dirty="0">
              <a:solidFill>
                <a:prstClr val="black"/>
              </a:solidFill>
              <a:latin typeface="Aparajita" panose="020B0604020202020204" pitchFamily="34" charset="0"/>
              <a:ea typeface="ＭＳ Ｐゴシック" charset="0"/>
              <a:cs typeface="Aparajita" panose="020B0604020202020204" pitchFamily="34" charset="0"/>
            </a:endParaRPr>
          </a:p>
          <a:p>
            <a:pPr lvl="0" algn="just">
              <a:lnSpc>
                <a:spcPct val="100000"/>
              </a:lnSpc>
              <a:spcBef>
                <a:spcPts val="0"/>
              </a:spcBef>
              <a:spcAft>
                <a:spcPts val="600"/>
              </a:spcAft>
            </a:pPr>
            <a:endParaRPr lang="en-US" dirty="0">
              <a:solidFill>
                <a:prstClr val="black"/>
              </a:solidFill>
              <a:latin typeface="Aparajita" panose="020B0604020202020204" pitchFamily="34" charset="0"/>
              <a:ea typeface="ＭＳ Ｐゴシック" charset="0"/>
              <a:cs typeface="Aparajita" panose="020B0604020202020204" pitchFamily="34" charset="0"/>
            </a:endParaRPr>
          </a:p>
          <a:p>
            <a:pPr marL="506223" indent="-506223" algn="l" defTabSz="899952">
              <a:lnSpc>
                <a:spcPct val="100000"/>
              </a:lnSpc>
              <a:spcBef>
                <a:spcPts val="600"/>
              </a:spcBef>
              <a:spcAft>
                <a:spcPts val="600"/>
              </a:spcAft>
              <a:buFont typeface="+mj-lt"/>
              <a:buAutoNum type="arabicPeriod"/>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pPr marL="506223" indent="-506223" algn="l" defTabSz="899952">
              <a:lnSpc>
                <a:spcPct val="100000"/>
              </a:lnSpc>
              <a:spcBef>
                <a:spcPts val="600"/>
              </a:spcBef>
              <a:spcAft>
                <a:spcPts val="600"/>
              </a:spcAft>
              <a:buFont typeface="+mj-lt"/>
              <a:buAutoNum type="arabicPeriod"/>
              <a:defRPr/>
            </a:pP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2439914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CCCC5E3B456A4AA8DE0B2A37EC6D09" ma:contentTypeVersion="17" ma:contentTypeDescription="Create a new document." ma:contentTypeScope="" ma:versionID="e53b89647b3547dcb24d2678a7145e06">
  <xsd:schema xmlns:xsd="http://www.w3.org/2001/XMLSchema" xmlns:xs="http://www.w3.org/2001/XMLSchema" xmlns:p="http://schemas.microsoft.com/office/2006/metadata/properties" xmlns:ns3="b667ac30-437a-41f2-a460-b2085de92e0f" xmlns:ns4="75be3ca7-1ee5-4448-b48f-49f995144102" targetNamespace="http://schemas.microsoft.com/office/2006/metadata/properties" ma:root="true" ma:fieldsID="95b14fad6022efb7bdeb0088d0b04085" ns3:_="" ns4:_="">
    <xsd:import namespace="b667ac30-437a-41f2-a460-b2085de92e0f"/>
    <xsd:import namespace="75be3ca7-1ee5-4448-b48f-49f99514410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67ac30-437a-41f2-a460-b2085de92e0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5be3ca7-1ee5-4448-b48f-49f99514410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75be3ca7-1ee5-4448-b48f-49f995144102"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4E8839-4A09-4391-BF9A-5F926CCE3B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667ac30-437a-41f2-a460-b2085de92e0f"/>
    <ds:schemaRef ds:uri="75be3ca7-1ee5-4448-b48f-49f9951441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8462A7-16C0-494F-BEBC-45718A7C7774}">
  <ds:schemaRefs>
    <ds:schemaRef ds:uri="http://purl.org/dc/dcmitype/"/>
    <ds:schemaRef ds:uri="http://schemas.microsoft.com/office/2006/metadata/properties"/>
    <ds:schemaRef ds:uri="b667ac30-437a-41f2-a460-b2085de92e0f"/>
    <ds:schemaRef ds:uri="http://schemas.microsoft.com/office/infopath/2007/PartnerControls"/>
    <ds:schemaRef ds:uri="75be3ca7-1ee5-4448-b48f-49f995144102"/>
    <ds:schemaRef ds:uri="http://www.w3.org/XML/1998/namespace"/>
    <ds:schemaRef ds:uri="http://purl.org/dc/terms/"/>
    <ds:schemaRef ds:uri="http://schemas.microsoft.com/office/2006/documentManagement/type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CB6054AE-0FDD-4FB9-A644-77D94549B3B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5838</TotalTime>
  <Words>1393</Words>
  <Application>Microsoft Office PowerPoint</Application>
  <PresentationFormat>Widescreen</PresentationFormat>
  <Paragraphs>180</Paragraphs>
  <Slides>16</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vt:i4>
      </vt:variant>
    </vt:vector>
  </HeadingPairs>
  <TitlesOfParts>
    <vt:vector size="27" baseType="lpstr">
      <vt:lpstr>ＭＳ Ｐゴシック</vt:lpstr>
      <vt:lpstr>Aparajita</vt:lpstr>
      <vt:lpstr>Arial</vt:lpstr>
      <vt:lpstr>Bradley Hand ITC</vt:lpstr>
      <vt:lpstr>Calibri</vt:lpstr>
      <vt:lpstr>Calibri Light</vt:lpstr>
      <vt:lpstr>Gill Sans MT</vt:lpstr>
      <vt:lpstr>Myriad Pro</vt:lpstr>
      <vt:lpstr>Myriad Pro Semibold</vt:lpstr>
      <vt:lpstr>Wingdings</vt:lpstr>
      <vt:lpstr>Office Theme</vt:lpstr>
      <vt:lpstr>PowerPoint Presentation</vt:lpstr>
      <vt:lpstr>PowerPoint Presentation</vt:lpstr>
      <vt:lpstr>PowerPoint Presentation</vt:lpstr>
      <vt:lpstr>PowerPoint Presentation</vt:lpstr>
      <vt:lpstr>WHO WE ARE</vt:lpstr>
      <vt:lpstr>Background of GF Malaria SRs Selection</vt:lpstr>
      <vt:lpstr>PowerPoint Presentation</vt:lpstr>
      <vt:lpstr>Approach </vt:lpstr>
      <vt:lpstr>PowerPoint Presentation</vt:lpstr>
      <vt:lpstr>Eligibility Criteria</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Ntonjira</dc:creator>
  <cp:lastModifiedBy>David Makama</cp:lastModifiedBy>
  <cp:revision>388</cp:revision>
  <dcterms:created xsi:type="dcterms:W3CDTF">2020-05-18T10:37:57Z</dcterms:created>
  <dcterms:modified xsi:type="dcterms:W3CDTF">2024-07-05T10:34:31Z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0x01010000CCCC5E3B456A4AA8DE0B2A37EC6D09</vt:lpwstr>
  </property>
</Properties>
</file>